
<file path=[Content_Types].xml><?xml version="1.0" encoding="utf-8"?>
<Types xmlns="http://schemas.openxmlformats.org/package/2006/content-types">
  <Override PartName="/_rels/.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40.png" ContentType="image/png"/>
  <Override PartName="/ppt/media/image36.jpeg" ContentType="image/jpeg"/>
  <Override PartName="/ppt/media/image35.png" ContentType="image/png"/>
  <Override PartName="/ppt/media/image33.jpeg" ContentType="image/jpeg"/>
  <Override PartName="/ppt/media/image32.jpeg" ContentType="image/jpeg"/>
  <Override PartName="/ppt/media/image31.jpeg" ContentType="image/jpeg"/>
  <Override PartName="/ppt/media/image27.png" ContentType="image/png"/>
  <Override PartName="/ppt/media/image26.png" ContentType="image/png"/>
  <Override PartName="/ppt/media/image25.png" ContentType="image/png"/>
  <Override PartName="/ppt/media/image24.jpeg" ContentType="image/jpeg"/>
  <Override PartName="/ppt/media/image10.png" ContentType="image/png"/>
  <Override PartName="/ppt/media/image34.jpeg" ContentType="image/jpeg"/>
  <Override PartName="/ppt/media/image9.png" ContentType="image/png"/>
  <Override PartName="/ppt/media/image23.png" ContentType="image/png"/>
  <Override PartName="/ppt/media/image8.png" ContentType="image/png"/>
  <Override PartName="/ppt/media/image29.jpeg" ContentType="image/jpeg"/>
  <Override PartName="/ppt/media/image7.png" ContentType="image/png"/>
  <Override PartName="/ppt/media/image22.jpeg" ContentType="image/jpeg"/>
  <Override PartName="/ppt/media/image1.png" ContentType="image/png"/>
  <Override PartName="/ppt/media/image37.png" ContentType="image/png"/>
  <Override PartName="/ppt/media/image30.jpeg" ContentType="image/jpeg"/>
  <Override PartName="/ppt/media/image2.png" ContentType="image/png"/>
  <Override PartName="/ppt/media/image38.png" ContentType="image/png"/>
  <Override PartName="/ppt/media/image19.jpeg" ContentType="image/jpeg"/>
  <Override PartName="/ppt/media/image20.jpeg" ContentType="image/jpeg"/>
  <Override PartName="/ppt/media/image3.png" ContentType="image/png"/>
  <Override PartName="/ppt/media/image39.png" ContentType="image/png"/>
  <Override PartName="/ppt/media/image4.png" ContentType="image/png"/>
  <Override PartName="/ppt/media/image13.jpeg" ContentType="image/jpeg"/>
  <Override PartName="/ppt/media/image11.png" ContentType="image/png"/>
  <Override PartName="/ppt/media/image18.jpeg" ContentType="image/jpeg"/>
  <Override PartName="/ppt/media/image28.jpeg" ContentType="image/jpeg"/>
  <Override PartName="/ppt/media/image12.png" ContentType="image/png"/>
  <Override PartName="/ppt/media/image6.png" ContentType="image/png"/>
  <Override PartName="/ppt/media/image14.jpeg" ContentType="image/jpeg"/>
  <Override PartName="/ppt/media/image15.jpeg" ContentType="image/jpeg"/>
  <Override PartName="/ppt/media/image41.png" ContentType="image/png"/>
  <Override PartName="/ppt/media/image16.jpeg" ContentType="image/jpeg"/>
  <Override PartName="/ppt/media/image17.jpeg" ContentType="image/jpeg"/>
  <Override PartName="/ppt/media/image5.jpeg" ContentType="image/jpeg"/>
  <Override PartName="/ppt/media/image21.jpeg" ContentType="image/jpe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304452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304452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326600"/>
            <a:ext cx="907200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326600"/>
            <a:ext cx="907200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979000" y="1326240"/>
            <a:ext cx="4121640" cy="3288600"/>
          </a:xfrm>
          <a:prstGeom prst="rect">
            <a:avLst/>
          </a:prstGeom>
          <a:ln>
            <a:noFill/>
          </a:ln>
        </p:spPr>
      </p:pic>
      <p:pic>
        <p:nvPicPr>
          <p:cNvPr id="35" name="" descr=""/>
          <p:cNvPicPr/>
          <p:nvPr/>
        </p:nvPicPr>
        <p:blipFill>
          <a:blip r:embed="rId3"/>
          <a:stretch/>
        </p:blipFill>
        <p:spPr>
          <a:xfrm>
            <a:off x="2979000" y="1326240"/>
            <a:ext cx="4121640" cy="32886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504000" y="1326600"/>
            <a:ext cx="907200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326600"/>
            <a:ext cx="442692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5152680" y="1326600"/>
            <a:ext cx="442692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504000" y="304452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5152680" y="1326600"/>
            <a:ext cx="442692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326600"/>
            <a:ext cx="442692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5152680" y="304452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504000" y="3044520"/>
            <a:ext cx="907200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504000" y="1326600"/>
            <a:ext cx="907200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504000" y="3044520"/>
            <a:ext cx="907200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5152680" y="304452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504000" y="304452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504000" y="1326600"/>
            <a:ext cx="907200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504000" y="1326600"/>
            <a:ext cx="907200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979000" y="1326240"/>
            <a:ext cx="4121640" cy="3288600"/>
          </a:xfrm>
          <a:prstGeom prst="rect">
            <a:avLst/>
          </a:prstGeom>
          <a:ln>
            <a:noFill/>
          </a:ln>
        </p:spPr>
      </p:pic>
      <p:pic>
        <p:nvPicPr>
          <p:cNvPr id="71" name="" descr=""/>
          <p:cNvPicPr/>
          <p:nvPr/>
        </p:nvPicPr>
        <p:blipFill>
          <a:blip r:embed="rId3"/>
          <a:stretch/>
        </p:blipFill>
        <p:spPr>
          <a:xfrm>
            <a:off x="2979000" y="1326240"/>
            <a:ext cx="4121640" cy="32886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304452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326600"/>
            <a:ext cx="442692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rIns="0" tIns="0" bIns="0">
            <a:normAutofit/>
          </a:bodyPr>
          <a:p>
            <a:endParaRPr b="0" lang="fr-FR"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5720"/>
            <a:ext cx="9070920" cy="94608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326600"/>
            <a:ext cx="9070920" cy="3287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226080"/>
            <a:ext cx="9072000" cy="94644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hyperlink" Target="mailto:t.guillaumont@holusion.com" TargetMode="External"/><Relationship Id="rId4" Type="http://schemas.openxmlformats.org/officeDocument/2006/relationships/image" Target="../media/image7.png"/><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image" Target="../media/image30.jpe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image" Target="../media/image33.jpe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mailto:t.guillaumont@holusion.com" TargetMode="External"/><Relationship Id="rId2" Type="http://schemas.openxmlformats.org/officeDocument/2006/relationships/hyperlink" Target="http://www.holusion.com/" TargetMode="External"/><Relationship Id="rId3" Type="http://schemas.openxmlformats.org/officeDocument/2006/relationships/image" Target="../media/image36.jpe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 name="" descr=""/>
          <p:cNvPicPr/>
          <p:nvPr/>
        </p:nvPicPr>
        <p:blipFill>
          <a:blip r:embed="rId1"/>
          <a:srcRect l="34135" t="12213" r="43585" b="16740"/>
          <a:stretch/>
        </p:blipFill>
        <p:spPr>
          <a:xfrm>
            <a:off x="5185080" y="0"/>
            <a:ext cx="4894200" cy="5685840"/>
          </a:xfrm>
          <a:prstGeom prst="rect">
            <a:avLst/>
          </a:prstGeom>
          <a:ln>
            <a:noFill/>
          </a:ln>
        </p:spPr>
      </p:pic>
      <p:sp>
        <p:nvSpPr>
          <p:cNvPr id="73" name="CustomShape 1"/>
          <p:cNvSpPr/>
          <p:nvPr/>
        </p:nvSpPr>
        <p:spPr>
          <a:xfrm>
            <a:off x="361080" y="2376000"/>
            <a:ext cx="4678920" cy="1943280"/>
          </a:xfrm>
          <a:prstGeom prst="rect">
            <a:avLst/>
          </a:prstGeom>
          <a:noFill/>
          <a:ln>
            <a:noFill/>
          </a:ln>
        </p:spPr>
        <p:style>
          <a:lnRef idx="0"/>
          <a:fillRef idx="0"/>
          <a:effectRef idx="0"/>
          <a:fontRef idx="minor"/>
        </p:style>
        <p:txBody>
          <a:bodyPr lIns="0" rIns="0" tIns="0" bIns="0" anchor="ctr"/>
          <a:p>
            <a:pPr algn="ctr">
              <a:lnSpc>
                <a:spcPct val="100000"/>
              </a:lnSpc>
              <a:spcAft>
                <a:spcPts val="1134"/>
              </a:spcAft>
            </a:pPr>
            <a:r>
              <a:rPr b="0" lang="fr-FR" sz="1600" spc="-1" strike="noStrike">
                <a:solidFill>
                  <a:srgbClr val="000000"/>
                </a:solidFill>
                <a:uFill>
                  <a:solidFill>
                    <a:srgbClr val="ffffff"/>
                  </a:solidFill>
                </a:uFill>
                <a:latin typeface="Arial"/>
                <a:ea typeface="DejaVu Sans"/>
              </a:rPr>
              <a:t>Affichage digital innovant</a:t>
            </a:r>
            <a:endParaRPr b="0" lang="fr-FR" sz="1600" spc="-1" strike="noStrike">
              <a:solidFill>
                <a:srgbClr val="000000"/>
              </a:solidFill>
              <a:uFill>
                <a:solidFill>
                  <a:srgbClr val="ffffff"/>
                </a:solidFill>
              </a:uFill>
              <a:latin typeface="Arial"/>
            </a:endParaRPr>
          </a:p>
          <a:p>
            <a:pPr algn="ctr">
              <a:lnSpc>
                <a:spcPct val="100000"/>
              </a:lnSpc>
              <a:spcAft>
                <a:spcPts val="1134"/>
              </a:spcAft>
            </a:pPr>
            <a:r>
              <a:rPr b="0" lang="fr-FR" sz="1600" spc="-1" strike="noStrike">
                <a:solidFill>
                  <a:srgbClr val="000000"/>
                </a:solidFill>
                <a:uFill>
                  <a:solidFill>
                    <a:srgbClr val="ffffff"/>
                  </a:solidFill>
                </a:uFill>
                <a:latin typeface="Arial"/>
                <a:ea typeface="DejaVu Sans"/>
              </a:rPr>
              <a:t>Hologrammes et écrans transparents</a:t>
            </a:r>
            <a:endParaRPr b="0" lang="fr-FR" sz="1600" spc="-1" strike="noStrike">
              <a:solidFill>
                <a:srgbClr val="000000"/>
              </a:solidFill>
              <a:uFill>
                <a:solidFill>
                  <a:srgbClr val="ffffff"/>
                </a:solidFill>
              </a:uFill>
              <a:latin typeface="Arial"/>
            </a:endParaRPr>
          </a:p>
          <a:p>
            <a:pPr algn="ctr">
              <a:lnSpc>
                <a:spcPct val="100000"/>
              </a:lnSpc>
              <a:spcAft>
                <a:spcPts val="1134"/>
              </a:spcAft>
            </a:pPr>
            <a:r>
              <a:rPr b="0" lang="fr-FR" sz="1600" spc="-1" strike="noStrike">
                <a:solidFill>
                  <a:srgbClr val="000000"/>
                </a:solidFill>
                <a:uFill>
                  <a:solidFill>
                    <a:srgbClr val="ffffff"/>
                  </a:solidFill>
                </a:uFill>
                <a:latin typeface="Arial"/>
                <a:ea typeface="DejaVu Sans"/>
              </a:rPr>
              <a:t>Créateur d’expérience digitale</a:t>
            </a:r>
            <a:endParaRPr b="0" lang="fr-FR" sz="1600" spc="-1" strike="noStrike">
              <a:solidFill>
                <a:srgbClr val="000000"/>
              </a:solidFill>
              <a:uFill>
                <a:solidFill>
                  <a:srgbClr val="ffffff"/>
                </a:solidFill>
              </a:uFill>
              <a:latin typeface="Arial"/>
            </a:endParaRPr>
          </a:p>
        </p:txBody>
      </p:sp>
      <p:pic>
        <p:nvPicPr>
          <p:cNvPr id="74" name="" descr=""/>
          <p:cNvPicPr/>
          <p:nvPr/>
        </p:nvPicPr>
        <p:blipFill>
          <a:blip r:embed="rId2"/>
          <a:srcRect l="-1490" t="0" r="0" b="0"/>
          <a:stretch/>
        </p:blipFill>
        <p:spPr>
          <a:xfrm>
            <a:off x="180000" y="1358640"/>
            <a:ext cx="4751280" cy="882720"/>
          </a:xfrm>
          <a:prstGeom prst="rect">
            <a:avLst/>
          </a:prstGeom>
          <a:ln>
            <a:noFill/>
          </a:ln>
        </p:spPr>
      </p:pic>
      <p:sp>
        <p:nvSpPr>
          <p:cNvPr id="75" name="CustomShape 2"/>
          <p:cNvSpPr/>
          <p:nvPr/>
        </p:nvSpPr>
        <p:spPr>
          <a:xfrm>
            <a:off x="864000" y="4176000"/>
            <a:ext cx="4320360" cy="791280"/>
          </a:xfrm>
          <a:prstGeom prst="rect">
            <a:avLst/>
          </a:prstGeom>
          <a:solidFill>
            <a:srgbClr val="66ccff"/>
          </a:solidFill>
          <a:ln>
            <a:noFill/>
          </a:ln>
        </p:spPr>
        <p:style>
          <a:lnRef idx="0"/>
          <a:fillRef idx="0"/>
          <a:effectRef idx="0"/>
          <a:fontRef idx="minor"/>
        </p:style>
      </p:sp>
      <p:sp>
        <p:nvSpPr>
          <p:cNvPr id="76" name="CustomShape 3"/>
          <p:cNvSpPr/>
          <p:nvPr/>
        </p:nvSpPr>
        <p:spPr>
          <a:xfrm>
            <a:off x="936000" y="4320000"/>
            <a:ext cx="4175280" cy="724680"/>
          </a:xfrm>
          <a:prstGeom prst="rect">
            <a:avLst/>
          </a:prstGeom>
          <a:noFill/>
          <a:ln>
            <a:noFill/>
          </a:ln>
        </p:spPr>
        <p:style>
          <a:lnRef idx="0"/>
          <a:fillRef idx="0"/>
          <a:effectRef idx="0"/>
          <a:fontRef idx="minor"/>
        </p:style>
        <p:txBody>
          <a:bodyPr lIns="90000" rIns="90000" tIns="45000" bIns="45000"/>
          <a:p>
            <a:r>
              <a:rPr b="1" lang="fr-FR" sz="1500" spc="-1" strike="noStrike">
                <a:solidFill>
                  <a:srgbClr val="ffffff"/>
                </a:solidFill>
                <a:uFill>
                  <a:solidFill>
                    <a:srgbClr val="ffffff"/>
                  </a:solidFill>
                </a:uFill>
                <a:latin typeface="Arial"/>
                <a:ea typeface="DejaVu Sans"/>
              </a:rPr>
              <a:t>HOLUSION CREE DES EXPERIENCES DIGITALES ATTRACTIVES ET INNOVANTES</a:t>
            </a:r>
            <a:endParaRPr b="0" lang="fr-FR" sz="1500" spc="-1" strike="noStrike">
              <a:solidFill>
                <a:srgbClr val="000000"/>
              </a:solidFill>
              <a:uFill>
                <a:solidFill>
                  <a:srgbClr val="ffffff"/>
                </a:solidFill>
              </a:uFill>
              <a:latin typeface="Arial"/>
            </a:endParaRPr>
          </a:p>
        </p:txBody>
      </p:sp>
      <p:sp>
        <p:nvSpPr>
          <p:cNvPr id="77" name="CustomShape 4"/>
          <p:cNvSpPr/>
          <p:nvPr/>
        </p:nvSpPr>
        <p:spPr>
          <a:xfrm>
            <a:off x="2880000" y="4968000"/>
            <a:ext cx="2087280" cy="385560"/>
          </a:xfrm>
          <a:prstGeom prst="rect">
            <a:avLst/>
          </a:prstGeom>
          <a:noFill/>
          <a:ln>
            <a:noFill/>
          </a:ln>
        </p:spPr>
        <p:style>
          <a:lnRef idx="0"/>
          <a:fillRef idx="0"/>
          <a:effectRef idx="0"/>
          <a:fontRef idx="minor"/>
        </p:style>
        <p:txBody>
          <a:bodyPr lIns="90000" rIns="90000" tIns="45000" bIns="45000"/>
          <a:p>
            <a:r>
              <a:rPr b="0" lang="fr-FR" sz="1050" spc="-1" strike="noStrike" u="sng">
                <a:solidFill>
                  <a:srgbClr val="0000ff"/>
                </a:solidFill>
                <a:uFill>
                  <a:solidFill>
                    <a:srgbClr val="ffffff"/>
                  </a:solidFill>
                </a:uFill>
                <a:latin typeface="Arial"/>
                <a:ea typeface="DejaVu Sans"/>
                <a:hlinkClick r:id="rId3"/>
              </a:rPr>
              <a:t>t.guillaumont@holusion.com</a:t>
            </a:r>
            <a:endParaRPr b="0" lang="fr-FR" sz="1050" spc="-1" strike="noStrike">
              <a:solidFill>
                <a:srgbClr val="000000"/>
              </a:solidFill>
              <a:uFill>
                <a:solidFill>
                  <a:srgbClr val="ffffff"/>
                </a:solidFill>
              </a:uFill>
              <a:latin typeface="Arial"/>
            </a:endParaRPr>
          </a:p>
          <a:p>
            <a:r>
              <a:rPr b="0" lang="fr-FR" sz="1050" spc="-1" strike="noStrike">
                <a:solidFill>
                  <a:srgbClr val="000000"/>
                </a:solidFill>
                <a:uFill>
                  <a:solidFill>
                    <a:srgbClr val="ffffff"/>
                  </a:solidFill>
                </a:uFill>
                <a:latin typeface="Arial"/>
                <a:ea typeface="DejaVu Sans"/>
              </a:rPr>
              <a:t>Tél : 09 72 42 44 51</a:t>
            </a:r>
            <a:endParaRPr b="0" lang="fr-FR" sz="1050" spc="-1" strike="noStrike">
              <a:solidFill>
                <a:srgbClr val="000000"/>
              </a:solidFill>
              <a:uFill>
                <a:solidFill>
                  <a:srgbClr val="ffffff"/>
                </a:solidFill>
              </a:uFill>
              <a:latin typeface="Arial"/>
            </a:endParaRPr>
          </a:p>
        </p:txBody>
      </p:sp>
      <p:sp>
        <p:nvSpPr>
          <p:cNvPr id="78" name="CustomShape 5"/>
          <p:cNvSpPr/>
          <p:nvPr/>
        </p:nvSpPr>
        <p:spPr>
          <a:xfrm>
            <a:off x="2605320" y="4976640"/>
            <a:ext cx="180000" cy="426600"/>
          </a:xfrm>
          <a:prstGeom prst="rect">
            <a:avLst/>
          </a:prstGeom>
          <a:noFill/>
          <a:ln>
            <a:noFill/>
          </a:ln>
        </p:spPr>
        <p:style>
          <a:lnRef idx="0"/>
          <a:fillRef idx="0"/>
          <a:effectRef idx="0"/>
          <a:fontRef idx="minor"/>
        </p:style>
      </p:sp>
      <p:sp>
        <p:nvSpPr>
          <p:cNvPr id="79" name="CustomShape 6"/>
          <p:cNvSpPr/>
          <p:nvPr/>
        </p:nvSpPr>
        <p:spPr>
          <a:xfrm>
            <a:off x="5185080" y="4176000"/>
            <a:ext cx="1078200" cy="791280"/>
          </a:xfrm>
          <a:prstGeom prst="rect">
            <a:avLst/>
          </a:prstGeom>
          <a:solidFill>
            <a:srgbClr val="66ccff">
              <a:alpha val="63000"/>
            </a:srgbClr>
          </a:solidFill>
          <a:ln>
            <a:noFill/>
          </a:ln>
        </p:spPr>
        <p:style>
          <a:lnRef idx="0"/>
          <a:fillRef idx="0"/>
          <a:effectRef idx="0"/>
          <a:fontRef idx="minor"/>
        </p:style>
      </p:sp>
      <p:pic>
        <p:nvPicPr>
          <p:cNvPr id="80" name="" descr=""/>
          <p:cNvPicPr/>
          <p:nvPr/>
        </p:nvPicPr>
        <p:blipFill>
          <a:blip r:embed="rId4"/>
          <a:stretch/>
        </p:blipFill>
        <p:spPr>
          <a:xfrm>
            <a:off x="5364000" y="4234320"/>
            <a:ext cx="719280" cy="6602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504000" y="225720"/>
            <a:ext cx="9070920" cy="946080"/>
          </a:xfrm>
          <a:prstGeom prst="rect">
            <a:avLst/>
          </a:prstGeom>
          <a:noFill/>
          <a:ln>
            <a:noFill/>
          </a:ln>
        </p:spPr>
        <p:style>
          <a:lnRef idx="0"/>
          <a:fillRef idx="0"/>
          <a:effectRef idx="0"/>
          <a:fontRef idx="minor"/>
        </p:style>
        <p:txBody>
          <a:bodyPr lIns="0" rIns="0" tIns="0" bIns="0" anchor="ctr"/>
          <a:p>
            <a:r>
              <a:rPr b="1" lang="fr-FR" sz="3300" spc="-1" strike="noStrike">
                <a:solidFill>
                  <a:srgbClr val="66ccff"/>
                </a:solidFill>
                <a:uFill>
                  <a:solidFill>
                    <a:srgbClr val="ffffff"/>
                  </a:solidFill>
                </a:uFill>
                <a:latin typeface="Arial"/>
                <a:ea typeface="DejaVu Sans"/>
              </a:rPr>
              <a:t>Un concept</a:t>
            </a:r>
            <a:endParaRPr b="0" lang="fr-FR" sz="3300" spc="-1" strike="noStrike">
              <a:solidFill>
                <a:srgbClr val="000000"/>
              </a:solidFill>
              <a:uFill>
                <a:solidFill>
                  <a:srgbClr val="ffffff"/>
                </a:solidFill>
              </a:uFill>
              <a:latin typeface="Arial"/>
            </a:endParaRPr>
          </a:p>
        </p:txBody>
      </p:sp>
      <p:sp>
        <p:nvSpPr>
          <p:cNvPr id="129" name="CustomShape 2"/>
          <p:cNvSpPr/>
          <p:nvPr/>
        </p:nvSpPr>
        <p:spPr>
          <a:xfrm>
            <a:off x="288000" y="3312000"/>
            <a:ext cx="9070920" cy="2310120"/>
          </a:xfrm>
          <a:prstGeom prst="rect">
            <a:avLst/>
          </a:prstGeom>
          <a:noFill/>
          <a:ln>
            <a:noFill/>
          </a:ln>
        </p:spPr>
        <p:style>
          <a:lnRef idx="0"/>
          <a:fillRef idx="0"/>
          <a:effectRef idx="0"/>
          <a:fontRef idx="minor"/>
        </p:style>
        <p:txBody>
          <a:bodyPr lIns="0" rIns="0" tIns="0" bIns="0">
            <a:normAutofit/>
          </a:bodyPr>
          <a:p>
            <a:pPr marL="432000" indent="-323280" algn="ctr">
              <a:lnSpc>
                <a:spcPct val="100000"/>
              </a:lnSpc>
              <a:spcBef>
                <a:spcPts val="1063"/>
              </a:spcBef>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Apporte</a:t>
            </a:r>
            <a:endParaRPr b="0" lang="fr-FR" sz="2400" spc="-1" strike="noStrike">
              <a:solidFill>
                <a:srgbClr val="000000"/>
              </a:solidFill>
              <a:uFill>
                <a:solidFill>
                  <a:srgbClr val="ffffff"/>
                </a:solidFill>
              </a:uFill>
              <a:latin typeface="Arial"/>
            </a:endParaRPr>
          </a:p>
          <a:p>
            <a:pPr marL="432000" indent="-323280" algn="ctr">
              <a:lnSpc>
                <a:spcPct val="100000"/>
              </a:lnSpc>
              <a:spcBef>
                <a:spcPts val="1063"/>
              </a:spcBef>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du dynamisme</a:t>
            </a:r>
            <a:endParaRPr b="0" lang="fr-FR" sz="2400" spc="-1" strike="noStrike">
              <a:solidFill>
                <a:srgbClr val="000000"/>
              </a:solidFill>
              <a:uFill>
                <a:solidFill>
                  <a:srgbClr val="ffffff"/>
                </a:solidFill>
              </a:uFill>
              <a:latin typeface="Arial"/>
            </a:endParaRPr>
          </a:p>
          <a:p>
            <a:pPr marL="432000" indent="-323280" algn="ctr">
              <a:lnSpc>
                <a:spcPct val="100000"/>
              </a:lnSpc>
              <a:spcBef>
                <a:spcPts val="1063"/>
              </a:spcBef>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aux musées</a:t>
            </a:r>
            <a:endParaRPr b="0" lang="fr-FR" sz="2400" spc="-1" strike="noStrike">
              <a:solidFill>
                <a:srgbClr val="000000"/>
              </a:solidFill>
              <a:uFill>
                <a:solidFill>
                  <a:srgbClr val="ffffff"/>
                </a:solidFill>
              </a:uFill>
              <a:latin typeface="Arial"/>
            </a:endParaRPr>
          </a:p>
        </p:txBody>
      </p:sp>
      <p:pic>
        <p:nvPicPr>
          <p:cNvPr id="130" name="" descr=""/>
          <p:cNvPicPr/>
          <p:nvPr/>
        </p:nvPicPr>
        <p:blipFill>
          <a:blip r:embed="rId1"/>
          <a:srcRect l="-5483" t="0" r="0" b="0"/>
          <a:stretch/>
        </p:blipFill>
        <p:spPr>
          <a:xfrm>
            <a:off x="2700720" y="2160000"/>
            <a:ext cx="4319280" cy="7718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504000" y="225720"/>
            <a:ext cx="9070920" cy="946080"/>
          </a:xfrm>
          <a:prstGeom prst="rect">
            <a:avLst/>
          </a:prstGeom>
          <a:noFill/>
          <a:ln>
            <a:noFill/>
          </a:ln>
        </p:spPr>
        <p:style>
          <a:lnRef idx="0"/>
          <a:fillRef idx="0"/>
          <a:effectRef idx="0"/>
          <a:fontRef idx="minor"/>
        </p:style>
        <p:txBody>
          <a:bodyPr lIns="0" rIns="0" tIns="0" bIns="0" anchor="ctr"/>
          <a:p>
            <a:pPr algn="ctr">
              <a:lnSpc>
                <a:spcPct val="100000"/>
              </a:lnSpc>
            </a:pPr>
            <a:r>
              <a:rPr b="1" lang="fr-FR" sz="3300" spc="-1" strike="noStrike">
                <a:solidFill>
                  <a:srgbClr val="66ccff"/>
                </a:solidFill>
                <a:uFill>
                  <a:solidFill>
                    <a:srgbClr val="ffffff"/>
                  </a:solidFill>
                </a:uFill>
                <a:latin typeface="Arial"/>
                <a:ea typeface="DejaVu Sans"/>
              </a:rPr>
              <a:t>Archéologie en hologramme</a:t>
            </a:r>
            <a:endParaRPr b="0" lang="fr-FR" sz="3300" spc="-1" strike="noStrike">
              <a:solidFill>
                <a:srgbClr val="000000"/>
              </a:solidFill>
              <a:uFill>
                <a:solidFill>
                  <a:srgbClr val="ffffff"/>
                </a:solidFill>
              </a:uFill>
              <a:latin typeface="Arial"/>
            </a:endParaRPr>
          </a:p>
        </p:txBody>
      </p:sp>
      <p:sp>
        <p:nvSpPr>
          <p:cNvPr id="132" name="CustomShape 2"/>
          <p:cNvSpPr/>
          <p:nvPr/>
        </p:nvSpPr>
        <p:spPr>
          <a:xfrm>
            <a:off x="288000" y="1296000"/>
            <a:ext cx="9070920" cy="3527280"/>
          </a:xfrm>
          <a:prstGeom prst="rect">
            <a:avLst/>
          </a:prstGeom>
          <a:noFill/>
          <a:ln>
            <a:noFill/>
          </a:ln>
        </p:spPr>
        <p:style>
          <a:lnRef idx="0"/>
          <a:fillRef idx="0"/>
          <a:effectRef idx="0"/>
          <a:fontRef idx="minor"/>
        </p:style>
        <p:txBody>
          <a:bodyPr lIns="0" rIns="0" tIns="0" bIns="0">
            <a:normAutofit/>
          </a:bodyPr>
          <a:p>
            <a:pPr lvl="4" marL="2160000" indent="-215280">
              <a:lnSpc>
                <a:spcPct val="100000"/>
              </a:lnSpc>
              <a:spcBef>
                <a:spcPts val="210"/>
              </a:spcBef>
              <a:buClr>
                <a:srgbClr val="000000"/>
              </a:buClr>
              <a:buSzPct val="45000"/>
              <a:buFont typeface="Wingdings" charset="2"/>
              <a:buChar char=""/>
            </a:pPr>
            <a:r>
              <a:rPr b="0" lang="fr-FR" sz="1300" spc="-1" strike="noStrike">
                <a:solidFill>
                  <a:srgbClr val="000000"/>
                </a:solidFill>
                <a:uFill>
                  <a:solidFill>
                    <a:srgbClr val="ffffff"/>
                  </a:solidFill>
                </a:uFill>
                <a:latin typeface="Arial"/>
                <a:ea typeface="DejaVu Sans"/>
              </a:rPr>
              <a:t>Des fragments d’oeuvres</a:t>
            </a:r>
            <a:endParaRPr b="0" lang="fr-FR" sz="13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300" spc="-1" strike="noStrike">
                <a:solidFill>
                  <a:srgbClr val="000000"/>
                </a:solidFill>
                <a:uFill>
                  <a:solidFill>
                    <a:srgbClr val="ffffff"/>
                  </a:solidFill>
                </a:uFill>
                <a:latin typeface="Arial"/>
                <a:ea typeface="DejaVu Sans"/>
              </a:rPr>
              <a:t>d’art sont imprimés en 3D,</a:t>
            </a:r>
            <a:endParaRPr b="0" lang="fr-FR" sz="13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300" spc="-1" strike="noStrike">
                <a:solidFill>
                  <a:srgbClr val="000000"/>
                </a:solidFill>
                <a:uFill>
                  <a:solidFill>
                    <a:srgbClr val="ffffff"/>
                  </a:solidFill>
                </a:uFill>
                <a:latin typeface="Arial"/>
                <a:ea typeface="DejaVu Sans"/>
              </a:rPr>
              <a:t>contenant une puce NFC</a:t>
            </a:r>
            <a:endParaRPr b="0" lang="fr-FR" sz="1300" spc="-1" strike="noStrike">
              <a:solidFill>
                <a:srgbClr val="000000"/>
              </a:solidFill>
              <a:uFill>
                <a:solidFill>
                  <a:srgbClr val="ffffff"/>
                </a:solidFill>
              </a:uFill>
              <a:latin typeface="Arial"/>
            </a:endParaRPr>
          </a:p>
          <a:p>
            <a:pPr>
              <a:lnSpc>
                <a:spcPct val="100000"/>
              </a:lnSpc>
              <a:spcBef>
                <a:spcPts val="210"/>
              </a:spcBef>
            </a:pPr>
            <a:endParaRPr b="0" lang="fr-FR" sz="13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300" spc="-1" strike="noStrike">
                <a:solidFill>
                  <a:srgbClr val="000000"/>
                </a:solidFill>
                <a:uFill>
                  <a:solidFill>
                    <a:srgbClr val="ffffff"/>
                  </a:solidFill>
                </a:uFill>
                <a:latin typeface="Arial"/>
                <a:ea typeface="DejaVu Sans"/>
              </a:rPr>
              <a:t>Les fragments d’oeuvre sont</a:t>
            </a:r>
            <a:endParaRPr b="0" lang="fr-FR" sz="13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300" spc="-1" strike="noStrike">
                <a:solidFill>
                  <a:srgbClr val="000000"/>
                </a:solidFill>
                <a:uFill>
                  <a:solidFill>
                    <a:srgbClr val="ffffff"/>
                  </a:solidFill>
                </a:uFill>
                <a:latin typeface="Arial"/>
                <a:ea typeface="DejaVu Sans"/>
              </a:rPr>
              <a:t>ensuite enfouis dans un bac de</a:t>
            </a:r>
            <a:endParaRPr b="0" lang="fr-FR" sz="13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300" spc="-1" strike="noStrike">
                <a:solidFill>
                  <a:srgbClr val="000000"/>
                </a:solidFill>
                <a:uFill>
                  <a:solidFill>
                    <a:srgbClr val="ffffff"/>
                  </a:solidFill>
                </a:uFill>
                <a:latin typeface="Arial"/>
                <a:ea typeface="DejaVu Sans"/>
              </a:rPr>
              <a:t>sable</a:t>
            </a:r>
            <a:endParaRPr b="0" lang="fr-FR" sz="1300" spc="-1" strike="noStrike">
              <a:solidFill>
                <a:srgbClr val="000000"/>
              </a:solidFill>
              <a:uFill>
                <a:solidFill>
                  <a:srgbClr val="ffffff"/>
                </a:solidFill>
              </a:uFill>
              <a:latin typeface="Arial"/>
            </a:endParaRPr>
          </a:p>
          <a:p>
            <a:pPr>
              <a:lnSpc>
                <a:spcPct val="100000"/>
              </a:lnSpc>
              <a:spcBef>
                <a:spcPts val="210"/>
              </a:spcBef>
            </a:pPr>
            <a:endParaRPr b="0" lang="fr-FR" sz="1300" spc="-1" strike="noStrike">
              <a:solidFill>
                <a:srgbClr val="000000"/>
              </a:solidFill>
              <a:uFill>
                <a:solidFill>
                  <a:srgbClr val="ffffff"/>
                </a:solidFill>
              </a:uFill>
              <a:latin typeface="Arial"/>
            </a:endParaRPr>
          </a:p>
          <a:p>
            <a:pPr>
              <a:lnSpc>
                <a:spcPct val="100000"/>
              </a:lnSpc>
              <a:spcBef>
                <a:spcPts val="1063"/>
              </a:spcBef>
            </a:pPr>
            <a:endParaRPr b="0" lang="fr-FR" sz="1300" spc="-1" strike="noStrike">
              <a:solidFill>
                <a:srgbClr val="000000"/>
              </a:solidFill>
              <a:uFill>
                <a:solidFill>
                  <a:srgbClr val="ffffff"/>
                </a:solidFill>
              </a:uFill>
              <a:latin typeface="Arial"/>
            </a:endParaRPr>
          </a:p>
          <a:p>
            <a:pPr marL="4320000" indent="-215280">
              <a:lnSpc>
                <a:spcPct val="100000"/>
              </a:lnSpc>
              <a:spcBef>
                <a:spcPts val="1063"/>
              </a:spcBef>
              <a:buClr>
                <a:srgbClr val="000000"/>
              </a:buClr>
              <a:buSzPct val="45000"/>
              <a:buFont typeface="Wingdings" charset="2"/>
              <a:buChar char=""/>
            </a:pPr>
            <a:r>
              <a:rPr b="0" lang="fr-FR" sz="1300" spc="-1" strike="noStrike">
                <a:solidFill>
                  <a:srgbClr val="000000"/>
                </a:solidFill>
                <a:uFill>
                  <a:solidFill>
                    <a:srgbClr val="ffffff"/>
                  </a:solidFill>
                </a:uFill>
                <a:latin typeface="Arial"/>
                <a:ea typeface="DejaVu Sans"/>
              </a:rPr>
              <a:t>La puce NFC cachée dans les fragments peut être lue par un capteur NFC lié directement à l’hologramme, et chaque œuvre peut déclencher une animation holographique différente</a:t>
            </a:r>
            <a:endParaRPr b="0" lang="fr-FR" sz="1300" spc="-1" strike="noStrike">
              <a:solidFill>
                <a:srgbClr val="000000"/>
              </a:solidFill>
              <a:uFill>
                <a:solidFill>
                  <a:srgbClr val="ffffff"/>
                </a:solidFill>
              </a:uFill>
              <a:latin typeface="Arial"/>
            </a:endParaRPr>
          </a:p>
          <a:p>
            <a:pPr>
              <a:lnSpc>
                <a:spcPct val="100000"/>
              </a:lnSpc>
              <a:spcBef>
                <a:spcPts val="210"/>
              </a:spcBef>
            </a:pPr>
            <a:endParaRPr b="0" lang="fr-FR" sz="1300" spc="-1" strike="noStrike">
              <a:solidFill>
                <a:srgbClr val="000000"/>
              </a:solidFill>
              <a:uFill>
                <a:solidFill>
                  <a:srgbClr val="ffffff"/>
                </a:solidFill>
              </a:uFill>
              <a:latin typeface="Arial"/>
            </a:endParaRPr>
          </a:p>
          <a:p>
            <a:pPr>
              <a:lnSpc>
                <a:spcPct val="100000"/>
              </a:lnSpc>
              <a:spcBef>
                <a:spcPts val="210"/>
              </a:spcBef>
            </a:pPr>
            <a:endParaRPr b="0" lang="fr-FR" sz="1300" spc="-1" strike="noStrike">
              <a:solidFill>
                <a:srgbClr val="000000"/>
              </a:solidFill>
              <a:uFill>
                <a:solidFill>
                  <a:srgbClr val="ffffff"/>
                </a:solidFill>
              </a:uFill>
              <a:latin typeface="Arial"/>
            </a:endParaRPr>
          </a:p>
        </p:txBody>
      </p:sp>
      <p:pic>
        <p:nvPicPr>
          <p:cNvPr id="133" name="" descr=""/>
          <p:cNvPicPr/>
          <p:nvPr/>
        </p:nvPicPr>
        <p:blipFill>
          <a:blip r:embed="rId1"/>
          <a:srcRect l="23709" t="0" r="16193" b="17825"/>
          <a:stretch/>
        </p:blipFill>
        <p:spPr>
          <a:xfrm>
            <a:off x="194400" y="878760"/>
            <a:ext cx="2036880" cy="1856520"/>
          </a:xfrm>
          <a:prstGeom prst="rect">
            <a:avLst/>
          </a:prstGeom>
          <a:ln>
            <a:noFill/>
          </a:ln>
        </p:spPr>
      </p:pic>
      <p:pic>
        <p:nvPicPr>
          <p:cNvPr id="134" name="" descr=""/>
          <p:cNvPicPr/>
          <p:nvPr/>
        </p:nvPicPr>
        <p:blipFill>
          <a:blip r:embed="rId2"/>
          <a:srcRect l="7792" t="3969" r="0" b="13227"/>
          <a:stretch/>
        </p:blipFill>
        <p:spPr>
          <a:xfrm>
            <a:off x="7591680" y="1584000"/>
            <a:ext cx="2199600" cy="1583280"/>
          </a:xfrm>
          <a:prstGeom prst="rect">
            <a:avLst/>
          </a:prstGeom>
          <a:ln>
            <a:noFill/>
          </a:ln>
        </p:spPr>
      </p:pic>
      <p:pic>
        <p:nvPicPr>
          <p:cNvPr id="135" name="" descr=""/>
          <p:cNvPicPr/>
          <p:nvPr/>
        </p:nvPicPr>
        <p:blipFill>
          <a:blip r:embed="rId3"/>
          <a:srcRect l="0" t="12379" r="0" b="21595"/>
          <a:stretch/>
        </p:blipFill>
        <p:spPr>
          <a:xfrm>
            <a:off x="360000" y="3384000"/>
            <a:ext cx="4103280" cy="207288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504000" y="225720"/>
            <a:ext cx="9070920" cy="946080"/>
          </a:xfrm>
          <a:prstGeom prst="rect">
            <a:avLst/>
          </a:prstGeom>
          <a:noFill/>
          <a:ln>
            <a:noFill/>
          </a:ln>
        </p:spPr>
        <p:style>
          <a:lnRef idx="0"/>
          <a:fillRef idx="0"/>
          <a:effectRef idx="0"/>
          <a:fontRef idx="minor"/>
        </p:style>
        <p:txBody>
          <a:bodyPr lIns="0" rIns="0" tIns="0" bIns="0" anchor="ctr"/>
          <a:p>
            <a:pPr algn="ctr">
              <a:lnSpc>
                <a:spcPct val="100000"/>
              </a:lnSpc>
            </a:pPr>
            <a:r>
              <a:rPr b="0" lang="fr-FR" sz="3300" spc="-1" strike="noStrike">
                <a:solidFill>
                  <a:srgbClr val="66ccff"/>
                </a:solidFill>
                <a:uFill>
                  <a:solidFill>
                    <a:srgbClr val="ffffff"/>
                  </a:solidFill>
                </a:uFill>
                <a:latin typeface="Arial"/>
                <a:ea typeface="DejaVu Sans"/>
              </a:rPr>
              <a:t>A quoi ça sert ?</a:t>
            </a:r>
            <a:endParaRPr b="0" lang="fr-FR" sz="3300" spc="-1" strike="noStrike">
              <a:solidFill>
                <a:srgbClr val="000000"/>
              </a:solidFill>
              <a:uFill>
                <a:solidFill>
                  <a:srgbClr val="ffffff"/>
                </a:solidFill>
              </a:uFill>
              <a:latin typeface="Arial"/>
            </a:endParaRPr>
          </a:p>
        </p:txBody>
      </p:sp>
      <p:sp>
        <p:nvSpPr>
          <p:cNvPr id="137" name="CustomShape 2"/>
          <p:cNvSpPr/>
          <p:nvPr/>
        </p:nvSpPr>
        <p:spPr>
          <a:xfrm>
            <a:off x="504000" y="1326600"/>
            <a:ext cx="9070920" cy="3287520"/>
          </a:xfrm>
          <a:prstGeom prst="rect">
            <a:avLst/>
          </a:prstGeom>
          <a:noFill/>
          <a:ln>
            <a:noFill/>
          </a:ln>
        </p:spPr>
        <p:style>
          <a:lnRef idx="0"/>
          <a:fillRef idx="0"/>
          <a:effectRef idx="0"/>
          <a:fontRef idx="minor"/>
        </p:style>
        <p:txBody>
          <a:bodyPr lIns="0" rIns="0" tIns="0" bIns="0">
            <a:normAutofit/>
          </a:bodyPr>
          <a:p>
            <a:pPr lvl="4" marL="2160000" indent="-215280">
              <a:lnSpc>
                <a:spcPct val="100000"/>
              </a:lnSpc>
              <a:spcBef>
                <a:spcPts val="210"/>
              </a:spcBef>
              <a:buClr>
                <a:srgbClr val="000000"/>
              </a:buClr>
              <a:buSzPct val="45000"/>
              <a:buFont typeface="Wingdings" charset="2"/>
              <a:buChar char=""/>
            </a:pPr>
            <a:r>
              <a:rPr b="0" lang="fr-FR" sz="1500" spc="-1" strike="noStrike">
                <a:solidFill>
                  <a:srgbClr val="000000"/>
                </a:solidFill>
                <a:uFill>
                  <a:solidFill>
                    <a:srgbClr val="ffffff"/>
                  </a:solidFill>
                </a:uFill>
                <a:latin typeface="Arial"/>
                <a:ea typeface="DejaVu Sans"/>
              </a:rPr>
              <a:t>Les jeunes public participent à une fouille archéologique, et trouvent dans un bac de sable des fragments d’oeuvres d’art imprimés en 3D.</a:t>
            </a:r>
            <a:endParaRPr b="0" lang="fr-FR" sz="1500" spc="-1" strike="noStrike">
              <a:solidFill>
                <a:srgbClr val="000000"/>
              </a:solidFill>
              <a:uFill>
                <a:solidFill>
                  <a:srgbClr val="ffffff"/>
                </a:solidFill>
              </a:uFill>
              <a:latin typeface="Arial"/>
            </a:endParaRPr>
          </a:p>
          <a:p>
            <a:pPr>
              <a:lnSpc>
                <a:spcPct val="100000"/>
              </a:lnSpc>
              <a:spcBef>
                <a:spcPts val="210"/>
              </a:spcBef>
            </a:pPr>
            <a:endParaRPr b="0" lang="fr-FR" sz="15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500" spc="-1" strike="noStrike">
                <a:solidFill>
                  <a:srgbClr val="000000"/>
                </a:solidFill>
                <a:uFill>
                  <a:solidFill>
                    <a:srgbClr val="ffffff"/>
                  </a:solidFill>
                </a:uFill>
                <a:latin typeface="Arial"/>
                <a:ea typeface="DejaVu Sans"/>
              </a:rPr>
              <a:t>En posant ces fragments sur un capteur, un hologramme apparaît alors, montrant la recomposition de</a:t>
            </a:r>
            <a:endParaRPr b="0" lang="fr-FR" sz="15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500" spc="-1" strike="noStrike">
                <a:solidFill>
                  <a:srgbClr val="000000"/>
                </a:solidFill>
                <a:uFill>
                  <a:solidFill>
                    <a:srgbClr val="ffffff"/>
                  </a:solidFill>
                </a:uFill>
                <a:latin typeface="Arial"/>
                <a:ea typeface="DejaVu Sans"/>
              </a:rPr>
              <a:t>l’oeuvre ainsi que des</a:t>
            </a:r>
            <a:endParaRPr b="0" lang="fr-FR" sz="15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500" spc="-1" strike="noStrike">
                <a:solidFill>
                  <a:srgbClr val="000000"/>
                </a:solidFill>
                <a:uFill>
                  <a:solidFill>
                    <a:srgbClr val="ffffff"/>
                  </a:solidFill>
                </a:uFill>
                <a:latin typeface="Arial"/>
                <a:ea typeface="DejaVu Sans"/>
              </a:rPr>
              <a:t>annotations pour que les</a:t>
            </a:r>
            <a:endParaRPr b="0" lang="fr-FR" sz="15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500" spc="-1" strike="noStrike">
                <a:solidFill>
                  <a:srgbClr val="000000"/>
                </a:solidFill>
                <a:uFill>
                  <a:solidFill>
                    <a:srgbClr val="ffffff"/>
                  </a:solidFill>
                </a:uFill>
                <a:latin typeface="Arial"/>
                <a:ea typeface="DejaVu Sans"/>
              </a:rPr>
              <a:t>jeunes esprits se souviennent</a:t>
            </a:r>
            <a:endParaRPr b="0" lang="fr-FR" sz="1500" spc="-1" strike="noStrike">
              <a:solidFill>
                <a:srgbClr val="000000"/>
              </a:solidFill>
              <a:uFill>
                <a:solidFill>
                  <a:srgbClr val="ffffff"/>
                </a:solidFill>
              </a:uFill>
              <a:latin typeface="Arial"/>
            </a:endParaRPr>
          </a:p>
          <a:p>
            <a:pPr lvl="4" marL="2160000" indent="-215280">
              <a:lnSpc>
                <a:spcPct val="100000"/>
              </a:lnSpc>
              <a:spcBef>
                <a:spcPts val="210"/>
              </a:spcBef>
              <a:buClr>
                <a:srgbClr val="000000"/>
              </a:buClr>
              <a:buSzPct val="45000"/>
              <a:buFont typeface="Wingdings" charset="2"/>
              <a:buChar char=""/>
            </a:pPr>
            <a:r>
              <a:rPr b="0" lang="fr-FR" sz="1500" spc="-1" strike="noStrike">
                <a:solidFill>
                  <a:srgbClr val="000000"/>
                </a:solidFill>
                <a:uFill>
                  <a:solidFill>
                    <a:srgbClr val="ffffff"/>
                  </a:solidFill>
                </a:uFill>
                <a:latin typeface="Arial"/>
                <a:ea typeface="DejaVu Sans"/>
              </a:rPr>
              <a:t>de l’histoire de ces œuvres.</a:t>
            </a:r>
            <a:endParaRPr b="0" lang="fr-FR" sz="1500" spc="-1" strike="noStrike">
              <a:solidFill>
                <a:srgbClr val="000000"/>
              </a:solidFill>
              <a:uFill>
                <a:solidFill>
                  <a:srgbClr val="ffffff"/>
                </a:solidFill>
              </a:uFill>
              <a:latin typeface="Arial"/>
            </a:endParaRPr>
          </a:p>
        </p:txBody>
      </p:sp>
      <p:pic>
        <p:nvPicPr>
          <p:cNvPr id="138" name="" descr=""/>
          <p:cNvPicPr/>
          <p:nvPr/>
        </p:nvPicPr>
        <p:blipFill>
          <a:blip r:embed="rId1"/>
          <a:stretch/>
        </p:blipFill>
        <p:spPr>
          <a:xfrm>
            <a:off x="5471640" y="2592000"/>
            <a:ext cx="4319640" cy="2879280"/>
          </a:xfrm>
          <a:prstGeom prst="rect">
            <a:avLst/>
          </a:prstGeom>
          <a:ln>
            <a:noFill/>
          </a:ln>
        </p:spPr>
      </p:pic>
      <p:pic>
        <p:nvPicPr>
          <p:cNvPr id="139" name="" descr=""/>
          <p:cNvPicPr/>
          <p:nvPr/>
        </p:nvPicPr>
        <p:blipFill>
          <a:blip r:embed="rId2"/>
          <a:stretch/>
        </p:blipFill>
        <p:spPr>
          <a:xfrm>
            <a:off x="83880" y="1260000"/>
            <a:ext cx="2399400" cy="3599280"/>
          </a:xfrm>
          <a:prstGeom prst="rect">
            <a:avLst/>
          </a:prstGeom>
          <a:ln>
            <a:noFill/>
          </a:ln>
        </p:spPr>
      </p:pic>
      <p:pic>
        <p:nvPicPr>
          <p:cNvPr id="140" name="" descr=""/>
          <p:cNvPicPr/>
          <p:nvPr/>
        </p:nvPicPr>
        <p:blipFill>
          <a:blip r:embed="rId3"/>
          <a:srcRect l="16189" t="13647" r="1697" b="6356"/>
          <a:stretch/>
        </p:blipFill>
        <p:spPr>
          <a:xfrm>
            <a:off x="2664000" y="3672000"/>
            <a:ext cx="2660400" cy="172728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758160" y="355320"/>
            <a:ext cx="8633160" cy="1029240"/>
          </a:xfrm>
          <a:prstGeom prst="rect">
            <a:avLst/>
          </a:prstGeom>
          <a:noFill/>
          <a:ln>
            <a:noFill/>
          </a:ln>
        </p:spPr>
        <p:style>
          <a:lnRef idx="0"/>
          <a:fillRef idx="0"/>
          <a:effectRef idx="0"/>
          <a:fontRef idx="minor"/>
        </p:style>
      </p:sp>
      <p:pic>
        <p:nvPicPr>
          <p:cNvPr id="142" name="Espace réservé du contenu 4" descr=""/>
          <p:cNvPicPr/>
          <p:nvPr/>
        </p:nvPicPr>
        <p:blipFill>
          <a:blip r:embed="rId1"/>
          <a:srcRect l="3386" t="16491" r="417" b="-163"/>
          <a:stretch/>
        </p:blipFill>
        <p:spPr>
          <a:xfrm>
            <a:off x="0" y="0"/>
            <a:ext cx="10397880" cy="5705280"/>
          </a:xfrm>
          <a:prstGeom prst="rect">
            <a:avLst/>
          </a:prstGeom>
          <a:ln>
            <a:noFill/>
          </a:ln>
        </p:spPr>
      </p:pic>
      <p:sp>
        <p:nvSpPr>
          <p:cNvPr id="143" name="CustomShape 2"/>
          <p:cNvSpPr/>
          <p:nvPr/>
        </p:nvSpPr>
        <p:spPr>
          <a:xfrm>
            <a:off x="-109800" y="1719720"/>
            <a:ext cx="4861080" cy="943560"/>
          </a:xfrm>
          <a:prstGeom prst="rect">
            <a:avLst/>
          </a:prstGeom>
          <a:noFill/>
          <a:ln>
            <a:noFill/>
          </a:ln>
        </p:spPr>
        <p:style>
          <a:lnRef idx="0"/>
          <a:fillRef idx="0"/>
          <a:effectRef idx="0"/>
          <a:fontRef idx="minor"/>
        </p:style>
        <p:txBody>
          <a:bodyPr lIns="90000" rIns="90000" tIns="45000" bIns="45000" anchorCtr="1"/>
          <a:p>
            <a:pPr algn="ctr">
              <a:lnSpc>
                <a:spcPct val="100000"/>
              </a:lnSpc>
            </a:pPr>
            <a:r>
              <a:rPr b="1" lang="fr-FR" sz="2800" spc="-1" strike="noStrike">
                <a:solidFill>
                  <a:srgbClr val="66ccff"/>
                </a:solidFill>
                <a:uFill>
                  <a:solidFill>
                    <a:srgbClr val="ffffff"/>
                  </a:solidFill>
                </a:uFill>
                <a:latin typeface="Open Sans"/>
                <a:ea typeface="Open Sans"/>
              </a:rPr>
              <a:t>UNE ÉQUIPE POUR L’INNOVATION</a:t>
            </a:r>
            <a:endParaRPr b="0" lang="fr-FR" sz="2800" spc="-1" strike="noStrike">
              <a:solidFill>
                <a:srgbClr val="000000"/>
              </a:solidFill>
              <a:uFill>
                <a:solidFill>
                  <a:srgbClr val="ffffff"/>
                </a:solidFill>
              </a:uFill>
              <a:latin typeface="Arial"/>
            </a:endParaRPr>
          </a:p>
        </p:txBody>
      </p:sp>
      <p:pic>
        <p:nvPicPr>
          <p:cNvPr id="144" name="Image 5" descr=""/>
          <p:cNvPicPr/>
          <p:nvPr/>
        </p:nvPicPr>
        <p:blipFill>
          <a:blip r:embed="rId2"/>
          <a:srcRect l="0" t="23139" r="0" b="0"/>
          <a:stretch/>
        </p:blipFill>
        <p:spPr>
          <a:xfrm>
            <a:off x="504000" y="3384000"/>
            <a:ext cx="9304560" cy="227988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312000" y="241200"/>
            <a:ext cx="9070920" cy="946080"/>
          </a:xfrm>
          <a:prstGeom prst="rect">
            <a:avLst/>
          </a:prstGeom>
          <a:noFill/>
          <a:ln>
            <a:noFill/>
          </a:ln>
        </p:spPr>
        <p:style>
          <a:lnRef idx="0"/>
          <a:fillRef idx="0"/>
          <a:effectRef idx="0"/>
          <a:fontRef idx="minor"/>
        </p:style>
        <p:txBody>
          <a:bodyPr lIns="0" rIns="0" tIns="0" bIns="0" anchor="ctr"/>
          <a:p>
            <a:pPr algn="ctr">
              <a:lnSpc>
                <a:spcPct val="100000"/>
              </a:lnSpc>
            </a:pPr>
            <a:r>
              <a:rPr b="0" lang="fr-FR" sz="3300" spc="-1" strike="noStrike">
                <a:solidFill>
                  <a:srgbClr val="66ccff"/>
                </a:solidFill>
                <a:uFill>
                  <a:solidFill>
                    <a:srgbClr val="ffffff"/>
                  </a:solidFill>
                </a:uFill>
                <a:latin typeface="Arial"/>
                <a:ea typeface="DejaVu Sans"/>
              </a:rPr>
              <a:t>Nous contacter</a:t>
            </a:r>
            <a:endParaRPr b="0" lang="fr-FR" sz="3300" spc="-1" strike="noStrike">
              <a:solidFill>
                <a:srgbClr val="000000"/>
              </a:solidFill>
              <a:uFill>
                <a:solidFill>
                  <a:srgbClr val="ffffff"/>
                </a:solidFill>
              </a:uFill>
              <a:latin typeface="Arial"/>
            </a:endParaRPr>
          </a:p>
        </p:txBody>
      </p:sp>
      <p:sp>
        <p:nvSpPr>
          <p:cNvPr id="146" name="CustomShape 2"/>
          <p:cNvSpPr/>
          <p:nvPr/>
        </p:nvSpPr>
        <p:spPr>
          <a:xfrm>
            <a:off x="5328000" y="2520000"/>
            <a:ext cx="4679280" cy="3023280"/>
          </a:xfrm>
          <a:prstGeom prst="rect">
            <a:avLst/>
          </a:prstGeom>
          <a:noFill/>
          <a:ln>
            <a:noFill/>
          </a:ln>
        </p:spPr>
        <p:style>
          <a:lnRef idx="0"/>
          <a:fillRef idx="0"/>
          <a:effectRef idx="0"/>
          <a:fontRef idx="minor"/>
        </p:style>
        <p:txBody>
          <a:bodyPr lIns="0" rIns="0" tIns="0" bIns="0">
            <a:normAutofit/>
          </a:bodyPr>
          <a:p>
            <a:pPr lvl="4" marL="1080000" indent="-215640">
              <a:lnSpc>
                <a:spcPct val="100000"/>
              </a:lnSpc>
              <a:buClr>
                <a:srgbClr val="000000"/>
              </a:buClr>
              <a:buSzPct val="45000"/>
              <a:buFont typeface="Wingdings" charset="2"/>
              <a:buChar char=""/>
            </a:pPr>
            <a:r>
              <a:rPr b="1" lang="fr-FR" sz="1300" spc="-1" strike="noStrike">
                <a:solidFill>
                  <a:srgbClr val="000000"/>
                </a:solidFill>
                <a:uFill>
                  <a:solidFill>
                    <a:srgbClr val="ffffff"/>
                  </a:solidFill>
                </a:uFill>
                <a:latin typeface="Arial"/>
                <a:ea typeface="DejaVu Sans"/>
              </a:rPr>
              <a:t>Thibault GUILLAUMONT</a:t>
            </a:r>
            <a:endParaRPr b="0" lang="fr-FR" sz="1300" spc="-1" strike="noStrike">
              <a:solidFill>
                <a:srgbClr val="000000"/>
              </a:solidFill>
              <a:uFill>
                <a:solidFill>
                  <a:srgbClr val="ffffff"/>
                </a:solidFill>
              </a:uFill>
              <a:latin typeface="Arial"/>
            </a:endParaRPr>
          </a:p>
          <a:p>
            <a:pPr lvl="4" marL="1080000" indent="-215640">
              <a:lnSpc>
                <a:spcPct val="100000"/>
              </a:lnSpc>
              <a:buClr>
                <a:srgbClr val="000000"/>
              </a:buClr>
              <a:buSzPct val="45000"/>
              <a:buFont typeface="Wingdings" charset="2"/>
              <a:buChar char=""/>
            </a:pPr>
            <a:r>
              <a:rPr b="1" lang="fr-FR" sz="1300" spc="-1" strike="noStrike">
                <a:solidFill>
                  <a:srgbClr val="000000"/>
                </a:solidFill>
                <a:uFill>
                  <a:solidFill>
                    <a:srgbClr val="ffffff"/>
                  </a:solidFill>
                </a:uFill>
                <a:latin typeface="Arial"/>
                <a:ea typeface="DejaVu Sans"/>
              </a:rPr>
              <a:t>   </a:t>
            </a:r>
            <a:r>
              <a:rPr b="0" lang="fr-FR" sz="1300" spc="-1" strike="noStrike">
                <a:solidFill>
                  <a:srgbClr val="000000"/>
                </a:solidFill>
                <a:uFill>
                  <a:solidFill>
                    <a:srgbClr val="ffffff"/>
                  </a:solidFill>
                </a:uFill>
                <a:latin typeface="Arial"/>
                <a:ea typeface="DejaVu Sans"/>
              </a:rPr>
              <a:t>président</a:t>
            </a:r>
            <a:endParaRPr b="0" lang="fr-FR" sz="1300" spc="-1" strike="noStrike">
              <a:solidFill>
                <a:srgbClr val="000000"/>
              </a:solidFill>
              <a:uFill>
                <a:solidFill>
                  <a:srgbClr val="ffffff"/>
                </a:solidFill>
              </a:uFill>
              <a:latin typeface="Arial"/>
            </a:endParaRPr>
          </a:p>
          <a:p>
            <a:pPr>
              <a:lnSpc>
                <a:spcPct val="100000"/>
              </a:lnSpc>
            </a:pPr>
            <a:endParaRPr b="0" lang="fr-FR" sz="1300" spc="-1" strike="noStrike">
              <a:solidFill>
                <a:srgbClr val="000000"/>
              </a:solidFill>
              <a:uFill>
                <a:solidFill>
                  <a:srgbClr val="ffffff"/>
                </a:solidFill>
              </a:uFill>
              <a:latin typeface="Arial"/>
            </a:endParaRPr>
          </a:p>
          <a:p>
            <a:pPr lvl="1" marL="864000" indent="-323280">
              <a:lnSpc>
                <a:spcPct val="100000"/>
              </a:lnSpc>
              <a:spcBef>
                <a:spcPts val="848"/>
              </a:spcBef>
              <a:buClr>
                <a:srgbClr val="000000"/>
              </a:buClr>
              <a:buSzPct val="75000"/>
              <a:buFont typeface="Symbol"/>
              <a:buChar char=""/>
            </a:pPr>
            <a:r>
              <a:rPr b="0" lang="fr-FR" sz="1050" spc="-1" strike="noStrike">
                <a:solidFill>
                  <a:srgbClr val="000000"/>
                </a:solidFill>
                <a:uFill>
                  <a:solidFill>
                    <a:srgbClr val="ffffff"/>
                  </a:solidFill>
                </a:uFill>
                <a:latin typeface="Arial"/>
                <a:ea typeface="DejaVu Sans"/>
              </a:rPr>
              <a:t>Tél : 09 72 42 44 51</a:t>
            </a:r>
            <a:endParaRPr b="0" lang="fr-FR" sz="1050" spc="-1" strike="noStrike">
              <a:solidFill>
                <a:srgbClr val="000000"/>
              </a:solidFill>
              <a:uFill>
                <a:solidFill>
                  <a:srgbClr val="ffffff"/>
                </a:solidFill>
              </a:uFill>
              <a:latin typeface="Arial"/>
            </a:endParaRPr>
          </a:p>
          <a:p>
            <a:pPr lvl="1" marL="864000" indent="-323280">
              <a:lnSpc>
                <a:spcPct val="100000"/>
              </a:lnSpc>
              <a:spcBef>
                <a:spcPts val="848"/>
              </a:spcBef>
              <a:buClr>
                <a:srgbClr val="000000"/>
              </a:buClr>
              <a:buSzPct val="75000"/>
              <a:buFont typeface="Symbol"/>
              <a:buChar char=""/>
            </a:pPr>
            <a:r>
              <a:rPr b="0" lang="fr-FR" sz="1050" spc="-1" strike="noStrike">
                <a:solidFill>
                  <a:srgbClr val="000000"/>
                </a:solidFill>
                <a:uFill>
                  <a:solidFill>
                    <a:srgbClr val="ffffff"/>
                  </a:solidFill>
                </a:uFill>
                <a:latin typeface="Arial"/>
                <a:ea typeface="DejaVu Sans"/>
              </a:rPr>
              <a:t>Email : </a:t>
            </a:r>
            <a:r>
              <a:rPr b="0" lang="fr-FR" sz="1050" spc="-1" strike="noStrike" u="sng">
                <a:solidFill>
                  <a:srgbClr val="0000ff"/>
                </a:solidFill>
                <a:uFill>
                  <a:solidFill>
                    <a:srgbClr val="ffffff"/>
                  </a:solidFill>
                </a:uFill>
                <a:latin typeface="Arial"/>
                <a:ea typeface="DejaVu Sans"/>
                <a:hlinkClick r:id="rId1"/>
              </a:rPr>
              <a:t>t.guillaumont@holusion.com</a:t>
            </a:r>
            <a:endParaRPr b="0" lang="fr-FR" sz="1050" spc="-1" strike="noStrike">
              <a:solidFill>
                <a:srgbClr val="000000"/>
              </a:solidFill>
              <a:uFill>
                <a:solidFill>
                  <a:srgbClr val="ffffff"/>
                </a:solidFill>
              </a:uFill>
              <a:latin typeface="Arial"/>
            </a:endParaRPr>
          </a:p>
          <a:p>
            <a:pPr>
              <a:lnSpc>
                <a:spcPct val="100000"/>
              </a:lnSpc>
            </a:pPr>
            <a:endParaRPr b="0" lang="fr-FR" sz="105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fr-FR" sz="1050" spc="-1" strike="noStrike" u="sng">
                <a:solidFill>
                  <a:srgbClr val="0000ff"/>
                </a:solidFill>
                <a:uFill>
                  <a:solidFill>
                    <a:srgbClr val="ffffff"/>
                  </a:solidFill>
                </a:uFill>
                <a:latin typeface="Arial"/>
                <a:ea typeface="DejaVu Sans"/>
                <a:hlinkClick r:id="rId2"/>
              </a:rPr>
              <a:t>http://www.holusion.com</a:t>
            </a:r>
            <a:endParaRPr b="0" lang="fr-FR" sz="1050" spc="-1" strike="noStrike">
              <a:solidFill>
                <a:srgbClr val="000000"/>
              </a:solidFill>
              <a:uFill>
                <a:solidFill>
                  <a:srgbClr val="ffffff"/>
                </a:solidFill>
              </a:uFill>
              <a:latin typeface="Arial"/>
            </a:endParaRPr>
          </a:p>
          <a:p>
            <a:pPr>
              <a:lnSpc>
                <a:spcPct val="100000"/>
              </a:lnSpc>
            </a:pPr>
            <a:endParaRPr b="0" lang="fr-FR" sz="1050" spc="-1" strike="noStrike">
              <a:solidFill>
                <a:srgbClr val="000000"/>
              </a:solidFill>
              <a:uFill>
                <a:solidFill>
                  <a:srgbClr val="ffffff"/>
                </a:solidFill>
              </a:uFill>
              <a:latin typeface="Arial"/>
            </a:endParaRPr>
          </a:p>
          <a:p>
            <a:pPr>
              <a:lnSpc>
                <a:spcPct val="100000"/>
              </a:lnSpc>
              <a:spcBef>
                <a:spcPts val="848"/>
              </a:spcBef>
            </a:pPr>
            <a:endParaRPr b="0" lang="fr-FR" sz="105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fr-FR" sz="1050" spc="-1" strike="noStrike">
                <a:solidFill>
                  <a:srgbClr val="000000"/>
                </a:solidFill>
                <a:uFill>
                  <a:solidFill>
                    <a:srgbClr val="ffffff"/>
                  </a:solidFill>
                </a:uFill>
                <a:latin typeface="Arial"/>
                <a:ea typeface="DejaVu Sans"/>
              </a:rPr>
              <a:t>99A Boulevard Constantin Descat</a:t>
            </a:r>
            <a:endParaRPr b="0" lang="fr-FR" sz="105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fr-FR" sz="1050" spc="-1" strike="noStrike">
                <a:solidFill>
                  <a:srgbClr val="000000"/>
                </a:solidFill>
                <a:uFill>
                  <a:solidFill>
                    <a:srgbClr val="ffffff"/>
                  </a:solidFill>
                </a:uFill>
                <a:latin typeface="Arial"/>
                <a:ea typeface="DejaVu Sans"/>
              </a:rPr>
              <a:t>59200 Tourcoing</a:t>
            </a:r>
            <a:endParaRPr b="0" lang="fr-FR" sz="105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fr-FR" sz="1050" spc="-1" strike="noStrike">
                <a:solidFill>
                  <a:srgbClr val="000000"/>
                </a:solidFill>
                <a:uFill>
                  <a:solidFill>
                    <a:srgbClr val="ffffff"/>
                  </a:solidFill>
                </a:uFill>
                <a:latin typeface="Arial"/>
                <a:ea typeface="DejaVu Sans"/>
              </a:rPr>
              <a:t>FRANCE</a:t>
            </a:r>
            <a:endParaRPr b="0" lang="fr-FR" sz="1050" spc="-1" strike="noStrike">
              <a:solidFill>
                <a:srgbClr val="000000"/>
              </a:solidFill>
              <a:uFill>
                <a:solidFill>
                  <a:srgbClr val="ffffff"/>
                </a:solidFill>
              </a:uFill>
              <a:latin typeface="Arial"/>
            </a:endParaRPr>
          </a:p>
        </p:txBody>
      </p:sp>
      <p:pic>
        <p:nvPicPr>
          <p:cNvPr id="147" name="Espace réservé du contenu 4" descr=""/>
          <p:cNvPicPr/>
          <p:nvPr/>
        </p:nvPicPr>
        <p:blipFill>
          <a:blip r:embed="rId3"/>
          <a:srcRect l="17271" t="8090" r="26986" b="8090"/>
          <a:stretch/>
        </p:blipFill>
        <p:spPr>
          <a:xfrm>
            <a:off x="16200" y="-16920"/>
            <a:ext cx="5671080" cy="5686200"/>
          </a:xfrm>
          <a:prstGeom prst="rect">
            <a:avLst/>
          </a:prstGeom>
          <a:ln>
            <a:noFill/>
          </a:ln>
        </p:spPr>
      </p:pic>
      <p:pic>
        <p:nvPicPr>
          <p:cNvPr id="148" name="" descr=""/>
          <p:cNvPicPr/>
          <p:nvPr/>
        </p:nvPicPr>
        <p:blipFill>
          <a:blip r:embed="rId4"/>
          <a:srcRect l="-4716" t="0" r="0" b="0"/>
          <a:stretch/>
        </p:blipFill>
        <p:spPr>
          <a:xfrm>
            <a:off x="6480000" y="1584000"/>
            <a:ext cx="2648520" cy="476640"/>
          </a:xfrm>
          <a:prstGeom prst="rect">
            <a:avLst/>
          </a:prstGeom>
          <a:ln>
            <a:noFill/>
          </a:ln>
        </p:spPr>
      </p:pic>
      <p:pic>
        <p:nvPicPr>
          <p:cNvPr id="149" name="" descr=""/>
          <p:cNvPicPr/>
          <p:nvPr/>
        </p:nvPicPr>
        <p:blipFill>
          <a:blip r:embed="rId5"/>
          <a:srcRect l="0" t="43858" r="0" b="0"/>
          <a:stretch/>
        </p:blipFill>
        <p:spPr>
          <a:xfrm>
            <a:off x="6192000" y="4032000"/>
            <a:ext cx="320040" cy="359280"/>
          </a:xfrm>
          <a:prstGeom prst="rect">
            <a:avLst/>
          </a:prstGeom>
          <a:ln>
            <a:noFill/>
          </a:ln>
        </p:spPr>
      </p:pic>
      <p:pic>
        <p:nvPicPr>
          <p:cNvPr id="150" name="" descr=""/>
          <p:cNvPicPr/>
          <p:nvPr/>
        </p:nvPicPr>
        <p:blipFill>
          <a:blip r:embed="rId6"/>
          <a:srcRect l="0" t="44882" r="0" b="0"/>
          <a:stretch/>
        </p:blipFill>
        <p:spPr>
          <a:xfrm>
            <a:off x="6620760" y="4032000"/>
            <a:ext cx="326520" cy="359280"/>
          </a:xfrm>
          <a:prstGeom prst="rect">
            <a:avLst/>
          </a:prstGeom>
          <a:ln>
            <a:noFill/>
          </a:ln>
        </p:spPr>
      </p:pic>
      <p:pic>
        <p:nvPicPr>
          <p:cNvPr id="151" name="" descr=""/>
          <p:cNvPicPr/>
          <p:nvPr/>
        </p:nvPicPr>
        <p:blipFill>
          <a:blip r:embed="rId7"/>
          <a:srcRect l="0" t="47205" r="0" b="0"/>
          <a:stretch/>
        </p:blipFill>
        <p:spPr>
          <a:xfrm>
            <a:off x="7059600" y="4053960"/>
            <a:ext cx="319680" cy="337320"/>
          </a:xfrm>
          <a:prstGeom prst="rect">
            <a:avLst/>
          </a:prstGeom>
          <a:ln>
            <a:noFill/>
          </a:ln>
        </p:spPr>
      </p:pic>
      <p:pic>
        <p:nvPicPr>
          <p:cNvPr id="152" name="" descr=""/>
          <p:cNvPicPr/>
          <p:nvPr/>
        </p:nvPicPr>
        <p:blipFill>
          <a:blip r:embed="rId8"/>
          <a:stretch/>
        </p:blipFill>
        <p:spPr>
          <a:xfrm>
            <a:off x="7488000" y="4068000"/>
            <a:ext cx="323280" cy="32328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360360" y="576000"/>
            <a:ext cx="9070920" cy="946080"/>
          </a:xfrm>
          <a:prstGeom prst="rect">
            <a:avLst/>
          </a:prstGeom>
          <a:noFill/>
          <a:ln>
            <a:noFill/>
          </a:ln>
        </p:spPr>
        <p:style>
          <a:lnRef idx="0"/>
          <a:fillRef idx="0"/>
          <a:effectRef idx="0"/>
          <a:fontRef idx="minor"/>
        </p:style>
        <p:txBody>
          <a:bodyPr lIns="0" rIns="0" tIns="0" bIns="0" anchor="ctr"/>
          <a:p>
            <a:pPr algn="ctr">
              <a:lnSpc>
                <a:spcPct val="100000"/>
              </a:lnSpc>
            </a:pPr>
            <a:r>
              <a:rPr b="1" lang="fr-FR" sz="3300" spc="-1" strike="noStrike">
                <a:solidFill>
                  <a:srgbClr val="66ccff"/>
                </a:solidFill>
                <a:uFill>
                  <a:solidFill>
                    <a:srgbClr val="ffffff"/>
                  </a:solidFill>
                </a:uFill>
                <a:latin typeface="Arial"/>
                <a:ea typeface="DejaVu Sans"/>
              </a:rPr>
              <a:t>QUI SOMMES NOUS ?</a:t>
            </a:r>
            <a:endParaRPr b="0" lang="fr-FR" sz="3300" spc="-1" strike="noStrike">
              <a:solidFill>
                <a:srgbClr val="000000"/>
              </a:solidFill>
              <a:uFill>
                <a:solidFill>
                  <a:srgbClr val="ffffff"/>
                </a:solidFill>
              </a:uFill>
              <a:latin typeface="Arial"/>
            </a:endParaRPr>
          </a:p>
        </p:txBody>
      </p:sp>
      <p:sp>
        <p:nvSpPr>
          <p:cNvPr id="82" name="CustomShape 2"/>
          <p:cNvSpPr/>
          <p:nvPr/>
        </p:nvSpPr>
        <p:spPr>
          <a:xfrm>
            <a:off x="867960" y="1584000"/>
            <a:ext cx="4391280" cy="34560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ea typeface="DejaVu Sans"/>
              </a:rPr>
              <a:t>Un affichage digital innovant</a:t>
            </a:r>
            <a:endParaRPr b="0" lang="fr-FR" sz="1800" spc="-1" strike="noStrike">
              <a:solidFill>
                <a:srgbClr val="000000"/>
              </a:solidFill>
              <a:uFill>
                <a:solidFill>
                  <a:srgbClr val="ffffff"/>
                </a:solidFill>
              </a:uFill>
              <a:latin typeface="Arial"/>
            </a:endParaRPr>
          </a:p>
        </p:txBody>
      </p:sp>
      <p:sp>
        <p:nvSpPr>
          <p:cNvPr id="83" name="CustomShape 3"/>
          <p:cNvSpPr/>
          <p:nvPr/>
        </p:nvSpPr>
        <p:spPr>
          <a:xfrm>
            <a:off x="864000" y="3888000"/>
            <a:ext cx="4391280" cy="34560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ea typeface="DejaVu Sans"/>
              </a:rPr>
              <a:t>Des hologrammes interactifs</a:t>
            </a:r>
            <a:endParaRPr b="0" lang="fr-FR" sz="1800" spc="-1" strike="noStrike">
              <a:solidFill>
                <a:srgbClr val="000000"/>
              </a:solidFill>
              <a:uFill>
                <a:solidFill>
                  <a:srgbClr val="ffffff"/>
                </a:solidFill>
              </a:uFill>
              <a:latin typeface="Arial"/>
            </a:endParaRPr>
          </a:p>
        </p:txBody>
      </p:sp>
      <p:sp>
        <p:nvSpPr>
          <p:cNvPr id="84" name="CustomShape 4"/>
          <p:cNvSpPr/>
          <p:nvPr/>
        </p:nvSpPr>
        <p:spPr>
          <a:xfrm>
            <a:off x="6048000" y="3901680"/>
            <a:ext cx="4391280" cy="34560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ea typeface="DejaVu Sans"/>
              </a:rPr>
              <a:t>Assurance qualité</a:t>
            </a:r>
            <a:endParaRPr b="0" lang="fr-FR" sz="1800" spc="-1" strike="noStrike">
              <a:solidFill>
                <a:srgbClr val="000000"/>
              </a:solidFill>
              <a:uFill>
                <a:solidFill>
                  <a:srgbClr val="ffffff"/>
                </a:solidFill>
              </a:uFill>
              <a:latin typeface="Arial"/>
            </a:endParaRPr>
          </a:p>
        </p:txBody>
      </p:sp>
      <p:sp>
        <p:nvSpPr>
          <p:cNvPr id="85" name="CustomShape 5"/>
          <p:cNvSpPr/>
          <p:nvPr/>
        </p:nvSpPr>
        <p:spPr>
          <a:xfrm>
            <a:off x="6007320" y="1669680"/>
            <a:ext cx="4391280" cy="34560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ea typeface="DejaVu Sans"/>
              </a:rPr>
              <a:t>La démocratisation de l’hologramme</a:t>
            </a:r>
            <a:endParaRPr b="0" lang="fr-FR" sz="1800" spc="-1" strike="noStrike">
              <a:solidFill>
                <a:srgbClr val="000000"/>
              </a:solidFill>
              <a:uFill>
                <a:solidFill>
                  <a:srgbClr val="ffffff"/>
                </a:solidFill>
              </a:uFill>
              <a:latin typeface="Arial"/>
            </a:endParaRPr>
          </a:p>
        </p:txBody>
      </p:sp>
      <p:sp>
        <p:nvSpPr>
          <p:cNvPr id="86" name="CustomShape 6"/>
          <p:cNvSpPr/>
          <p:nvPr/>
        </p:nvSpPr>
        <p:spPr>
          <a:xfrm>
            <a:off x="939960" y="1930320"/>
            <a:ext cx="3959280" cy="556200"/>
          </a:xfrm>
          <a:prstGeom prst="rect">
            <a:avLst/>
          </a:prstGeom>
          <a:noFill/>
          <a:ln>
            <a:noFill/>
          </a:ln>
        </p:spPr>
        <p:style>
          <a:lnRef idx="0"/>
          <a:fillRef idx="0"/>
          <a:effectRef idx="0"/>
          <a:fontRef idx="minor"/>
        </p:style>
        <p:txBody>
          <a:bodyPr lIns="90000" rIns="90000" tIns="45000" bIns="45000"/>
          <a:p>
            <a:r>
              <a:rPr b="0" lang="fr-FR" sz="1100" spc="-1" strike="noStrike">
                <a:solidFill>
                  <a:srgbClr val="000000"/>
                </a:solidFill>
                <a:uFill>
                  <a:solidFill>
                    <a:srgbClr val="ffffff"/>
                  </a:solidFill>
                </a:uFill>
                <a:latin typeface="Arial"/>
                <a:ea typeface="DejaVu Sans"/>
              </a:rPr>
              <a:t>Nous sommes des spécialistes de l’affichage digital, et plus en particulier dans l’affichage holographique basé sur l’illusion du Pepper’s Ghost</a:t>
            </a:r>
            <a:endParaRPr b="0" lang="fr-FR" sz="1100" spc="-1" strike="noStrike">
              <a:solidFill>
                <a:srgbClr val="000000"/>
              </a:solidFill>
              <a:uFill>
                <a:solidFill>
                  <a:srgbClr val="ffffff"/>
                </a:solidFill>
              </a:uFill>
              <a:latin typeface="Arial"/>
            </a:endParaRPr>
          </a:p>
        </p:txBody>
      </p:sp>
      <p:sp>
        <p:nvSpPr>
          <p:cNvPr id="87" name="CustomShape 7"/>
          <p:cNvSpPr/>
          <p:nvPr/>
        </p:nvSpPr>
        <p:spPr>
          <a:xfrm>
            <a:off x="936000" y="4253400"/>
            <a:ext cx="3959280" cy="556200"/>
          </a:xfrm>
          <a:prstGeom prst="rect">
            <a:avLst/>
          </a:prstGeom>
          <a:noFill/>
          <a:ln>
            <a:noFill/>
          </a:ln>
        </p:spPr>
        <p:style>
          <a:lnRef idx="0"/>
          <a:fillRef idx="0"/>
          <a:effectRef idx="0"/>
          <a:fontRef idx="minor"/>
        </p:style>
        <p:txBody>
          <a:bodyPr lIns="90000" rIns="90000" tIns="45000" bIns="45000"/>
          <a:p>
            <a:r>
              <a:rPr b="0" lang="fr-FR" sz="1100" spc="-1" strike="noStrike">
                <a:solidFill>
                  <a:srgbClr val="000000"/>
                </a:solidFill>
                <a:uFill>
                  <a:solidFill>
                    <a:srgbClr val="ffffff"/>
                  </a:solidFill>
                </a:uFill>
                <a:latin typeface="Arial"/>
                <a:ea typeface="DejaVu Sans"/>
              </a:rPr>
              <a:t>Nos hologrammes peuvent être manipulés par les spectateurs : applications mobiles, joystick, boutons, ou même grâce à des capteurs sans contact.</a:t>
            </a:r>
            <a:endParaRPr b="0" lang="fr-FR" sz="1100" spc="-1" strike="noStrike">
              <a:solidFill>
                <a:srgbClr val="000000"/>
              </a:solidFill>
              <a:uFill>
                <a:solidFill>
                  <a:srgbClr val="ffffff"/>
                </a:solidFill>
              </a:uFill>
              <a:latin typeface="Arial"/>
            </a:endParaRPr>
          </a:p>
        </p:txBody>
      </p:sp>
      <p:sp>
        <p:nvSpPr>
          <p:cNvPr id="88" name="CustomShape 8"/>
          <p:cNvSpPr/>
          <p:nvPr/>
        </p:nvSpPr>
        <p:spPr>
          <a:xfrm>
            <a:off x="6007320" y="1963080"/>
            <a:ext cx="3959280" cy="556200"/>
          </a:xfrm>
          <a:prstGeom prst="rect">
            <a:avLst/>
          </a:prstGeom>
          <a:noFill/>
          <a:ln>
            <a:noFill/>
          </a:ln>
        </p:spPr>
        <p:style>
          <a:lnRef idx="0"/>
          <a:fillRef idx="0"/>
          <a:effectRef idx="0"/>
          <a:fontRef idx="minor"/>
        </p:style>
        <p:txBody>
          <a:bodyPr lIns="90000" rIns="90000" tIns="45000" bIns="45000"/>
          <a:p>
            <a:r>
              <a:rPr b="0" lang="fr-FR" sz="1100" spc="-1" strike="noStrike">
                <a:solidFill>
                  <a:srgbClr val="000000"/>
                </a:solidFill>
                <a:uFill>
                  <a:solidFill>
                    <a:srgbClr val="ffffff"/>
                  </a:solidFill>
                </a:uFill>
                <a:latin typeface="Arial"/>
                <a:ea typeface="DejaVu Sans"/>
              </a:rPr>
              <a:t>Nous proposons des hologrammes pour smartphone, notre produit Pixel permet aux particuliers d’avoir leur propre hologramme avec eux, où qu’ils aillent</a:t>
            </a:r>
            <a:endParaRPr b="0" lang="fr-FR" sz="1100" spc="-1" strike="noStrike">
              <a:solidFill>
                <a:srgbClr val="000000"/>
              </a:solidFill>
              <a:uFill>
                <a:solidFill>
                  <a:srgbClr val="ffffff"/>
                </a:solidFill>
              </a:uFill>
              <a:latin typeface="Arial"/>
            </a:endParaRPr>
          </a:p>
        </p:txBody>
      </p:sp>
      <p:sp>
        <p:nvSpPr>
          <p:cNvPr id="89" name="CustomShape 9"/>
          <p:cNvSpPr/>
          <p:nvPr/>
        </p:nvSpPr>
        <p:spPr>
          <a:xfrm>
            <a:off x="6048000" y="4267080"/>
            <a:ext cx="3959280" cy="556200"/>
          </a:xfrm>
          <a:prstGeom prst="rect">
            <a:avLst/>
          </a:prstGeom>
          <a:noFill/>
          <a:ln>
            <a:noFill/>
          </a:ln>
        </p:spPr>
        <p:style>
          <a:lnRef idx="0"/>
          <a:fillRef idx="0"/>
          <a:effectRef idx="0"/>
          <a:fontRef idx="minor"/>
        </p:style>
        <p:txBody>
          <a:bodyPr lIns="90000" rIns="90000" tIns="45000" bIns="45000"/>
          <a:p>
            <a:r>
              <a:rPr b="0" lang="fr-FR" sz="1100" spc="-1" strike="noStrike">
                <a:solidFill>
                  <a:srgbClr val="000000"/>
                </a:solidFill>
                <a:uFill>
                  <a:solidFill>
                    <a:srgbClr val="ffffff"/>
                  </a:solidFill>
                </a:uFill>
                <a:latin typeface="Arial"/>
                <a:ea typeface="DejaVu Sans"/>
              </a:rPr>
              <a:t>Nous assurons une production en région des Hauts-de-France pour garantir une qualité optimale et des cycles de production rapides. Le système d’exploitation, Holusion OS, de nos produits est facile à prendre en main, et ne nécessite aucune expertise de la part de l’utilisateur. </a:t>
            </a:r>
            <a:endParaRPr b="0" lang="fr-FR" sz="1100" spc="-1" strike="noStrike">
              <a:solidFill>
                <a:srgbClr val="000000"/>
              </a:solidFill>
              <a:uFill>
                <a:solidFill>
                  <a:srgbClr val="ffffff"/>
                </a:solidFill>
              </a:uFill>
              <a:latin typeface="Arial"/>
            </a:endParaRPr>
          </a:p>
        </p:txBody>
      </p:sp>
      <p:pic>
        <p:nvPicPr>
          <p:cNvPr id="90" name="" descr=""/>
          <p:cNvPicPr/>
          <p:nvPr/>
        </p:nvPicPr>
        <p:blipFill>
          <a:blip r:embed="rId1"/>
          <a:srcRect l="-10180" t="0" r="0" b="0"/>
          <a:stretch/>
        </p:blipFill>
        <p:spPr>
          <a:xfrm>
            <a:off x="3312000" y="3024000"/>
            <a:ext cx="2807280" cy="480240"/>
          </a:xfrm>
          <a:prstGeom prst="rect">
            <a:avLst/>
          </a:prstGeom>
          <a:ln>
            <a:noFill/>
          </a:ln>
        </p:spPr>
      </p:pic>
      <p:pic>
        <p:nvPicPr>
          <p:cNvPr id="91" name="" descr=""/>
          <p:cNvPicPr/>
          <p:nvPr/>
        </p:nvPicPr>
        <p:blipFill>
          <a:blip r:embed="rId2"/>
          <a:stretch/>
        </p:blipFill>
        <p:spPr>
          <a:xfrm>
            <a:off x="504000" y="3960000"/>
            <a:ext cx="431280" cy="431280"/>
          </a:xfrm>
          <a:prstGeom prst="rect">
            <a:avLst/>
          </a:prstGeom>
          <a:ln>
            <a:noFill/>
          </a:ln>
        </p:spPr>
      </p:pic>
      <p:pic>
        <p:nvPicPr>
          <p:cNvPr id="92" name="" descr=""/>
          <p:cNvPicPr/>
          <p:nvPr/>
        </p:nvPicPr>
        <p:blipFill>
          <a:blip r:embed="rId3"/>
          <a:stretch/>
        </p:blipFill>
        <p:spPr>
          <a:xfrm>
            <a:off x="5616000" y="3901680"/>
            <a:ext cx="444960" cy="444960"/>
          </a:xfrm>
          <a:prstGeom prst="rect">
            <a:avLst/>
          </a:prstGeom>
          <a:ln>
            <a:noFill/>
          </a:ln>
        </p:spPr>
      </p:pic>
      <p:pic>
        <p:nvPicPr>
          <p:cNvPr id="93" name="" descr=""/>
          <p:cNvPicPr/>
          <p:nvPr/>
        </p:nvPicPr>
        <p:blipFill>
          <a:blip r:embed="rId4"/>
          <a:stretch/>
        </p:blipFill>
        <p:spPr>
          <a:xfrm>
            <a:off x="5616000" y="1872000"/>
            <a:ext cx="431280" cy="431280"/>
          </a:xfrm>
          <a:prstGeom prst="rect">
            <a:avLst/>
          </a:prstGeom>
          <a:ln>
            <a:noFill/>
          </a:ln>
        </p:spPr>
      </p:pic>
      <p:pic>
        <p:nvPicPr>
          <p:cNvPr id="94" name="" descr=""/>
          <p:cNvPicPr/>
          <p:nvPr/>
        </p:nvPicPr>
        <p:blipFill>
          <a:blip r:embed="rId5"/>
          <a:stretch/>
        </p:blipFill>
        <p:spPr>
          <a:xfrm>
            <a:off x="523080" y="1872000"/>
            <a:ext cx="416160" cy="41616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576000" y="288000"/>
            <a:ext cx="8927280" cy="946080"/>
          </a:xfrm>
          <a:prstGeom prst="rect">
            <a:avLst/>
          </a:prstGeom>
          <a:noFill/>
          <a:ln>
            <a:noFill/>
          </a:ln>
        </p:spPr>
        <p:style>
          <a:lnRef idx="0"/>
          <a:fillRef idx="0"/>
          <a:effectRef idx="0"/>
          <a:fontRef idx="minor"/>
        </p:style>
        <p:txBody>
          <a:bodyPr lIns="0" rIns="0" tIns="0" bIns="0" anchor="ctr"/>
          <a:p>
            <a:r>
              <a:rPr b="1" lang="fr-FR" sz="3300" spc="-1" strike="noStrike">
                <a:solidFill>
                  <a:srgbClr val="66ccff"/>
                </a:solidFill>
                <a:uFill>
                  <a:solidFill>
                    <a:srgbClr val="ffffff"/>
                  </a:solidFill>
                </a:uFill>
                <a:latin typeface="Arial"/>
                <a:ea typeface="DejaVu Sans"/>
              </a:rPr>
              <a:t>Savoir faire et marchés</a:t>
            </a:r>
            <a:endParaRPr b="0" lang="fr-FR" sz="3300" spc="-1" strike="noStrike">
              <a:solidFill>
                <a:srgbClr val="000000"/>
              </a:solidFill>
              <a:uFill>
                <a:solidFill>
                  <a:srgbClr val="ffffff"/>
                </a:solidFill>
              </a:uFill>
              <a:latin typeface="Arial"/>
            </a:endParaRPr>
          </a:p>
        </p:txBody>
      </p:sp>
      <p:sp>
        <p:nvSpPr>
          <p:cNvPr id="96" name="CustomShape 2"/>
          <p:cNvSpPr/>
          <p:nvPr/>
        </p:nvSpPr>
        <p:spPr>
          <a:xfrm>
            <a:off x="216000" y="1008000"/>
            <a:ext cx="9574920" cy="32875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063"/>
              </a:spcBef>
              <a:buClr>
                <a:srgbClr val="000000"/>
              </a:buClr>
              <a:buSzPct val="45000"/>
              <a:buFont typeface="Wingdings" charset="2"/>
              <a:buChar char=""/>
            </a:pPr>
            <a:r>
              <a:rPr b="0" lang="fr-FR" sz="2000" spc="-1" strike="noStrike">
                <a:solidFill>
                  <a:srgbClr val="000000"/>
                </a:solidFill>
                <a:uFill>
                  <a:solidFill>
                    <a:srgbClr val="ffffff"/>
                  </a:solidFill>
                </a:uFill>
                <a:latin typeface="Arial"/>
                <a:ea typeface="DejaVu Sans"/>
              </a:rPr>
              <a:t>Muséographie, pédagogie, évènementiel, smart shopping</a:t>
            </a:r>
            <a:endParaRPr b="0" lang="fr-FR" sz="2000" spc="-1" strike="noStrike">
              <a:solidFill>
                <a:srgbClr val="000000"/>
              </a:solidFill>
              <a:uFill>
                <a:solidFill>
                  <a:srgbClr val="ffffff"/>
                </a:solidFill>
              </a:uFill>
              <a:latin typeface="Arial"/>
            </a:endParaRPr>
          </a:p>
        </p:txBody>
      </p:sp>
      <p:pic>
        <p:nvPicPr>
          <p:cNvPr id="97" name="" descr=""/>
          <p:cNvPicPr/>
          <p:nvPr/>
        </p:nvPicPr>
        <p:blipFill>
          <a:blip r:embed="rId1"/>
          <a:srcRect l="4044" t="7690" r="2912" b="11566"/>
          <a:stretch/>
        </p:blipFill>
        <p:spPr>
          <a:xfrm>
            <a:off x="406800" y="3600360"/>
            <a:ext cx="2544480" cy="1510920"/>
          </a:xfrm>
          <a:prstGeom prst="rect">
            <a:avLst/>
          </a:prstGeom>
          <a:ln>
            <a:noFill/>
          </a:ln>
        </p:spPr>
      </p:pic>
      <p:pic>
        <p:nvPicPr>
          <p:cNvPr id="98" name="" descr=""/>
          <p:cNvPicPr/>
          <p:nvPr/>
        </p:nvPicPr>
        <p:blipFill>
          <a:blip r:embed="rId2"/>
          <a:srcRect l="0" t="7297" r="6046" b="5085"/>
          <a:stretch/>
        </p:blipFill>
        <p:spPr>
          <a:xfrm>
            <a:off x="3535920" y="3600000"/>
            <a:ext cx="2547360" cy="1583280"/>
          </a:xfrm>
          <a:prstGeom prst="rect">
            <a:avLst/>
          </a:prstGeom>
          <a:ln>
            <a:noFill/>
          </a:ln>
        </p:spPr>
      </p:pic>
      <p:pic>
        <p:nvPicPr>
          <p:cNvPr id="99" name="" descr=""/>
          <p:cNvPicPr/>
          <p:nvPr/>
        </p:nvPicPr>
        <p:blipFill>
          <a:blip r:embed="rId3"/>
          <a:srcRect l="33063" t="0" r="26636" b="37918"/>
          <a:stretch/>
        </p:blipFill>
        <p:spPr>
          <a:xfrm>
            <a:off x="6408360" y="3600360"/>
            <a:ext cx="3238920" cy="1582920"/>
          </a:xfrm>
          <a:prstGeom prst="rect">
            <a:avLst/>
          </a:prstGeom>
          <a:ln>
            <a:noFill/>
          </a:ln>
        </p:spPr>
      </p:pic>
      <p:pic>
        <p:nvPicPr>
          <p:cNvPr id="100" name="" descr=""/>
          <p:cNvPicPr/>
          <p:nvPr/>
        </p:nvPicPr>
        <p:blipFill>
          <a:blip r:embed="rId4"/>
          <a:srcRect l="32142" t="1417" r="6431" b="41443"/>
          <a:stretch/>
        </p:blipFill>
        <p:spPr>
          <a:xfrm>
            <a:off x="5832000" y="1656000"/>
            <a:ext cx="3814920" cy="1773720"/>
          </a:xfrm>
          <a:prstGeom prst="rect">
            <a:avLst/>
          </a:prstGeom>
          <a:ln>
            <a:noFill/>
          </a:ln>
        </p:spPr>
      </p:pic>
      <p:pic>
        <p:nvPicPr>
          <p:cNvPr id="101" name="" descr=""/>
          <p:cNvPicPr/>
          <p:nvPr/>
        </p:nvPicPr>
        <p:blipFill>
          <a:blip r:embed="rId5"/>
          <a:srcRect l="25849" t="24302" r="9486" b="14331"/>
          <a:stretch/>
        </p:blipFill>
        <p:spPr>
          <a:xfrm>
            <a:off x="432000" y="1633680"/>
            <a:ext cx="3526920" cy="18788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Espace réservé du contenu 4" descr=""/>
          <p:cNvPicPr/>
          <p:nvPr/>
        </p:nvPicPr>
        <p:blipFill>
          <a:blip r:embed="rId1"/>
          <a:srcRect l="19134" t="194" r="22276" b="215"/>
          <a:stretch/>
        </p:blipFill>
        <p:spPr>
          <a:xfrm>
            <a:off x="0" y="-43560"/>
            <a:ext cx="5040720" cy="5712840"/>
          </a:xfrm>
          <a:prstGeom prst="rect">
            <a:avLst/>
          </a:prstGeom>
          <a:ln>
            <a:noFill/>
          </a:ln>
        </p:spPr>
      </p:pic>
      <p:sp>
        <p:nvSpPr>
          <p:cNvPr id="103" name="CustomShape 1"/>
          <p:cNvSpPr/>
          <p:nvPr/>
        </p:nvSpPr>
        <p:spPr>
          <a:xfrm>
            <a:off x="648360" y="709200"/>
            <a:ext cx="9070920" cy="946080"/>
          </a:xfrm>
          <a:prstGeom prst="rect">
            <a:avLst/>
          </a:prstGeom>
          <a:noFill/>
          <a:ln>
            <a:noFill/>
          </a:ln>
        </p:spPr>
        <p:style>
          <a:lnRef idx="0"/>
          <a:fillRef idx="0"/>
          <a:effectRef idx="0"/>
          <a:fontRef idx="minor"/>
        </p:style>
        <p:txBody>
          <a:bodyPr lIns="0" rIns="0" tIns="0" bIns="0" anchor="ctr"/>
          <a:p>
            <a:pPr algn="r">
              <a:lnSpc>
                <a:spcPct val="100000"/>
              </a:lnSpc>
            </a:pPr>
            <a:r>
              <a:rPr b="0" lang="fr-FR" sz="3300" spc="-1" strike="noStrike">
                <a:solidFill>
                  <a:srgbClr val="66ccff"/>
                </a:solidFill>
                <a:uFill>
                  <a:solidFill>
                    <a:srgbClr val="ffffff"/>
                  </a:solidFill>
                </a:uFill>
                <a:latin typeface="Arial"/>
                <a:ea typeface="DejaVu Sans"/>
              </a:rPr>
              <a:t>Transformer</a:t>
            </a:r>
            <a:endParaRPr b="0" lang="fr-FR" sz="3300" spc="-1" strike="noStrike">
              <a:solidFill>
                <a:srgbClr val="000000"/>
              </a:solidFill>
              <a:uFill>
                <a:solidFill>
                  <a:srgbClr val="ffffff"/>
                </a:solidFill>
              </a:uFill>
              <a:latin typeface="Arial"/>
            </a:endParaRPr>
          </a:p>
        </p:txBody>
      </p:sp>
      <p:sp>
        <p:nvSpPr>
          <p:cNvPr id="104" name="CustomShape 2"/>
          <p:cNvSpPr/>
          <p:nvPr/>
        </p:nvSpPr>
        <p:spPr>
          <a:xfrm>
            <a:off x="4896000" y="2088000"/>
            <a:ext cx="4823280" cy="2231280"/>
          </a:xfrm>
          <a:prstGeom prst="rect">
            <a:avLst/>
          </a:prstGeom>
          <a:noFill/>
          <a:ln>
            <a:noFill/>
          </a:ln>
        </p:spPr>
        <p:style>
          <a:lnRef idx="0"/>
          <a:fillRef idx="0"/>
          <a:effectRef idx="0"/>
          <a:fontRef idx="minor"/>
        </p:style>
        <p:txBody>
          <a:bodyPr lIns="0" rIns="0" tIns="0" bIns="0">
            <a:normAutofit/>
          </a:bodyPr>
          <a:p>
            <a:pPr marL="432000" indent="-323280" algn="just">
              <a:lnSpc>
                <a:spcPct val="100000"/>
              </a:lnSpc>
              <a:spcBef>
                <a:spcPts val="1063"/>
              </a:spcBef>
              <a:buClr>
                <a:srgbClr val="000000"/>
              </a:buClr>
              <a:buSzPct val="45000"/>
              <a:buFont typeface="Wingdings" charset="2"/>
              <a:buChar char=""/>
            </a:pPr>
            <a:r>
              <a:rPr b="0" lang="fr-FR" sz="1400" spc="-1" strike="noStrike">
                <a:solidFill>
                  <a:srgbClr val="000000"/>
                </a:solidFill>
                <a:uFill>
                  <a:solidFill>
                    <a:srgbClr val="ffffff"/>
                  </a:solidFill>
                </a:uFill>
                <a:latin typeface="Arial"/>
                <a:ea typeface="DejaVu Sans"/>
              </a:rPr>
              <a:t>Nous concevons des parcours personnalisés, dans les musées ou les salons. Nous participons à des opérations de valorisation du patrimoine. Nous permettons de protéger les œuvres qui ne peuvent pas être exposées, informer les visiteurs de manière plus ludique, et attirer de nouveaux touristes dans les villes et les musées. </a:t>
            </a:r>
            <a:endParaRPr b="0" lang="fr-FR" sz="14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360000" y="648000"/>
            <a:ext cx="9070920" cy="1079280"/>
          </a:xfrm>
          <a:prstGeom prst="rect">
            <a:avLst/>
          </a:prstGeom>
          <a:noFill/>
          <a:ln>
            <a:noFill/>
          </a:ln>
        </p:spPr>
        <p:style>
          <a:lnRef idx="0"/>
          <a:fillRef idx="0"/>
          <a:effectRef idx="0"/>
          <a:fontRef idx="minor"/>
        </p:style>
        <p:txBody>
          <a:bodyPr lIns="0" rIns="0" tIns="0" bIns="0" anchor="ctr"/>
          <a:p>
            <a:r>
              <a:rPr b="0" lang="fr-FR" sz="3300" spc="-1" strike="noStrike">
                <a:solidFill>
                  <a:srgbClr val="66ccff"/>
                </a:solidFill>
                <a:uFill>
                  <a:solidFill>
                    <a:srgbClr val="ffffff"/>
                  </a:solidFill>
                </a:uFill>
                <a:latin typeface="Arial"/>
                <a:ea typeface="DejaVu Sans"/>
              </a:rPr>
              <a:t>Percevoir</a:t>
            </a:r>
            <a:r>
              <a:rPr b="0" lang="fr-FR" sz="3300" spc="-1" strike="noStrike">
                <a:solidFill>
                  <a:srgbClr val="66ccff"/>
                </a:solidFill>
                <a:uFill>
                  <a:solidFill>
                    <a:srgbClr val="ffffff"/>
                  </a:solidFill>
                </a:uFill>
                <a:latin typeface="Arial"/>
                <a:ea typeface="DejaVu Sans"/>
              </a:rPr>
              <a:t>	</a:t>
            </a:r>
            <a:endParaRPr b="0" lang="fr-FR" sz="3300" spc="-1" strike="noStrike">
              <a:solidFill>
                <a:srgbClr val="000000"/>
              </a:solidFill>
              <a:uFill>
                <a:solidFill>
                  <a:srgbClr val="ffffff"/>
                </a:solidFill>
              </a:uFill>
              <a:latin typeface="Arial"/>
            </a:endParaRPr>
          </a:p>
        </p:txBody>
      </p:sp>
      <p:sp>
        <p:nvSpPr>
          <p:cNvPr id="106" name="CustomShape 2"/>
          <p:cNvSpPr/>
          <p:nvPr/>
        </p:nvSpPr>
        <p:spPr>
          <a:xfrm>
            <a:off x="360000" y="2520000"/>
            <a:ext cx="3743280" cy="3287520"/>
          </a:xfrm>
          <a:prstGeom prst="rect">
            <a:avLst/>
          </a:prstGeom>
          <a:noFill/>
          <a:ln>
            <a:noFill/>
          </a:ln>
        </p:spPr>
        <p:style>
          <a:lnRef idx="0"/>
          <a:fillRef idx="0"/>
          <a:effectRef idx="0"/>
          <a:fontRef idx="minor"/>
        </p:style>
        <p:txBody>
          <a:bodyPr lIns="0" rIns="0" tIns="0" bIns="0">
            <a:normAutofit/>
          </a:bodyPr>
          <a:p>
            <a:pPr algn="just">
              <a:lnSpc>
                <a:spcPct val="100000"/>
              </a:lnSpc>
            </a:pPr>
            <a:r>
              <a:rPr b="0" lang="fr-FR" sz="1300" spc="-1" strike="noStrike">
                <a:solidFill>
                  <a:srgbClr val="000000"/>
                </a:solidFill>
                <a:uFill>
                  <a:solidFill>
                    <a:srgbClr val="ffffff"/>
                  </a:solidFill>
                </a:uFill>
                <a:latin typeface="Open Sans"/>
                <a:ea typeface="Open Sans"/>
              </a:rPr>
              <a:t>Nous participons à la mise en place de musées et de magasins connectés. Dans le but de générer du trafic, nous attirons l’attention en intriguant grâce à l’aspect futuriste des hologrammes. Nous générons un engagement, de la crédibilité et la fidélité du public.</a:t>
            </a:r>
            <a:endParaRPr b="0" lang="fr-FR" sz="1300" spc="-1" strike="noStrike">
              <a:solidFill>
                <a:srgbClr val="000000"/>
              </a:solidFill>
              <a:uFill>
                <a:solidFill>
                  <a:srgbClr val="ffffff"/>
                </a:solidFill>
              </a:uFill>
              <a:latin typeface="Arial"/>
            </a:endParaRPr>
          </a:p>
        </p:txBody>
      </p:sp>
      <p:pic>
        <p:nvPicPr>
          <p:cNvPr id="107" name="Espace réservé du contenu 4" descr=""/>
          <p:cNvPicPr/>
          <p:nvPr/>
        </p:nvPicPr>
        <p:blipFill>
          <a:blip r:embed="rId1"/>
          <a:srcRect l="16553" t="13501" r="31233" b="7980"/>
          <a:stretch/>
        </p:blipFill>
        <p:spPr>
          <a:xfrm>
            <a:off x="4408560" y="0"/>
            <a:ext cx="5670720" cy="56858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720360" y="792000"/>
            <a:ext cx="8998920" cy="946080"/>
          </a:xfrm>
          <a:prstGeom prst="rect">
            <a:avLst/>
          </a:prstGeom>
          <a:noFill/>
          <a:ln>
            <a:noFill/>
          </a:ln>
        </p:spPr>
        <p:style>
          <a:lnRef idx="0"/>
          <a:fillRef idx="0"/>
          <a:effectRef idx="0"/>
          <a:fontRef idx="minor"/>
        </p:style>
        <p:txBody>
          <a:bodyPr lIns="0" rIns="0" tIns="0" bIns="0" anchor="ctr"/>
          <a:p>
            <a:pPr algn="r">
              <a:lnSpc>
                <a:spcPct val="100000"/>
              </a:lnSpc>
            </a:pPr>
            <a:r>
              <a:rPr b="0" lang="fr-FR" sz="3300" spc="-1" strike="noStrike">
                <a:solidFill>
                  <a:srgbClr val="66ccff"/>
                </a:solidFill>
                <a:uFill>
                  <a:solidFill>
                    <a:srgbClr val="ffffff"/>
                  </a:solidFill>
                </a:uFill>
                <a:latin typeface="Arial"/>
                <a:ea typeface="DejaVu Sans"/>
              </a:rPr>
              <a:t>Apprendre</a:t>
            </a:r>
            <a:endParaRPr b="0" lang="fr-FR" sz="3300" spc="-1" strike="noStrike">
              <a:solidFill>
                <a:srgbClr val="000000"/>
              </a:solidFill>
              <a:uFill>
                <a:solidFill>
                  <a:srgbClr val="ffffff"/>
                </a:solidFill>
              </a:uFill>
              <a:latin typeface="Arial"/>
            </a:endParaRPr>
          </a:p>
        </p:txBody>
      </p:sp>
      <p:sp>
        <p:nvSpPr>
          <p:cNvPr id="109" name="CustomShape 2"/>
          <p:cNvSpPr/>
          <p:nvPr/>
        </p:nvSpPr>
        <p:spPr>
          <a:xfrm>
            <a:off x="5688000" y="2232000"/>
            <a:ext cx="4031280" cy="2639520"/>
          </a:xfrm>
          <a:prstGeom prst="rect">
            <a:avLst/>
          </a:prstGeom>
          <a:noFill/>
          <a:ln>
            <a:noFill/>
          </a:ln>
        </p:spPr>
        <p:style>
          <a:lnRef idx="0"/>
          <a:fillRef idx="0"/>
          <a:effectRef idx="0"/>
          <a:fontRef idx="minor"/>
        </p:style>
        <p:txBody>
          <a:bodyPr lIns="0" rIns="0" tIns="0" bIns="0">
            <a:normAutofit/>
          </a:bodyPr>
          <a:p>
            <a:pPr algn="just">
              <a:lnSpc>
                <a:spcPct val="100000"/>
              </a:lnSpc>
              <a:spcBef>
                <a:spcPts val="1063"/>
              </a:spcBef>
            </a:pPr>
            <a:r>
              <a:rPr b="0" lang="fr-FR" sz="1400" spc="-1" strike="noStrike">
                <a:solidFill>
                  <a:srgbClr val="000000"/>
                </a:solidFill>
                <a:uFill>
                  <a:solidFill>
                    <a:srgbClr val="ffffff"/>
                  </a:solidFill>
                </a:uFill>
                <a:latin typeface="Arial"/>
                <a:ea typeface="DejaVu Sans"/>
              </a:rPr>
              <a:t>Nous utilisons la pédagogie interactive, pour pousser les visiteurs à agir, les sensibiliser à ce qu’ils peuvent manipuler de le propre gré. Nos hologrammes permettent de présenter des concepts techniques, scientifiques ou culturels autour des objets ou œuvres modélisés en 3D et annotés sur l’affichage digital. Les interactions que nous proposons sont ludiques et faciles à prendre en main. </a:t>
            </a:r>
            <a:endParaRPr b="0" lang="fr-FR" sz="1400" spc="-1" strike="noStrike">
              <a:solidFill>
                <a:srgbClr val="000000"/>
              </a:solidFill>
              <a:uFill>
                <a:solidFill>
                  <a:srgbClr val="ffffff"/>
                </a:solidFill>
              </a:uFill>
              <a:latin typeface="Arial"/>
            </a:endParaRPr>
          </a:p>
        </p:txBody>
      </p:sp>
      <p:pic>
        <p:nvPicPr>
          <p:cNvPr id="110" name="" descr=""/>
          <p:cNvPicPr/>
          <p:nvPr/>
        </p:nvPicPr>
        <p:blipFill>
          <a:blip r:embed="rId1"/>
          <a:srcRect l="18954" t="0" r="29173" b="0"/>
          <a:stretch/>
        </p:blipFill>
        <p:spPr>
          <a:xfrm>
            <a:off x="36360" y="0"/>
            <a:ext cx="5229360" cy="566928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504360" y="3013200"/>
            <a:ext cx="9070920" cy="946080"/>
          </a:xfrm>
          <a:prstGeom prst="rect">
            <a:avLst/>
          </a:prstGeom>
          <a:noFill/>
          <a:ln>
            <a:noFill/>
          </a:ln>
        </p:spPr>
        <p:style>
          <a:lnRef idx="0"/>
          <a:fillRef idx="0"/>
          <a:effectRef idx="0"/>
          <a:fontRef idx="minor"/>
        </p:style>
        <p:txBody>
          <a:bodyPr lIns="0" rIns="0" tIns="0" bIns="0" anchor="ctr"/>
          <a:p>
            <a:pPr algn="ctr">
              <a:lnSpc>
                <a:spcPct val="100000"/>
              </a:lnSpc>
            </a:pPr>
            <a:r>
              <a:rPr b="0" lang="fr-FR" sz="3300" spc="-1" strike="noStrike">
                <a:solidFill>
                  <a:srgbClr val="66ccff"/>
                </a:solidFill>
                <a:uFill>
                  <a:solidFill>
                    <a:srgbClr val="ffffff"/>
                  </a:solidFill>
                </a:uFill>
                <a:latin typeface="Arial"/>
                <a:ea typeface="DejaVu Sans"/>
              </a:rPr>
              <a:t>HOLOGRAMME POUR SMARTPHONE</a:t>
            </a:r>
            <a:endParaRPr b="0" lang="fr-FR" sz="3300" spc="-1" strike="noStrike">
              <a:solidFill>
                <a:srgbClr val="000000"/>
              </a:solidFill>
              <a:uFill>
                <a:solidFill>
                  <a:srgbClr val="ffffff"/>
                </a:solidFill>
              </a:uFill>
              <a:latin typeface="Arial"/>
            </a:endParaRPr>
          </a:p>
        </p:txBody>
      </p:sp>
      <p:sp>
        <p:nvSpPr>
          <p:cNvPr id="112" name="CustomShape 2"/>
          <p:cNvSpPr/>
          <p:nvPr/>
        </p:nvSpPr>
        <p:spPr>
          <a:xfrm>
            <a:off x="432360" y="3816000"/>
            <a:ext cx="9070920" cy="3287520"/>
          </a:xfrm>
          <a:prstGeom prst="rect">
            <a:avLst/>
          </a:prstGeom>
          <a:noFill/>
          <a:ln>
            <a:noFill/>
          </a:ln>
        </p:spPr>
        <p:style>
          <a:lnRef idx="0"/>
          <a:fillRef idx="0"/>
          <a:effectRef idx="0"/>
          <a:fontRef idx="minor"/>
        </p:style>
        <p:txBody>
          <a:bodyPr lIns="0" rIns="0" tIns="0" bIns="0">
            <a:normAutofit/>
          </a:bodyPr>
          <a:p>
            <a:pPr marL="432000" indent="-323280" algn="ctr">
              <a:lnSpc>
                <a:spcPct val="100000"/>
              </a:lnSpc>
              <a:spcBef>
                <a:spcPts val="1063"/>
              </a:spcBef>
              <a:buClr>
                <a:srgbClr val="000000"/>
              </a:buClr>
              <a:buSzPct val="45000"/>
              <a:buFont typeface="Wingdings" charset="2"/>
              <a:buChar char=""/>
            </a:pPr>
            <a:r>
              <a:rPr b="0" lang="fr-FR" sz="1500" spc="-1" strike="noStrike">
                <a:solidFill>
                  <a:srgbClr val="000000"/>
                </a:solidFill>
                <a:uFill>
                  <a:solidFill>
                    <a:srgbClr val="ffffff"/>
                  </a:solidFill>
                </a:uFill>
                <a:latin typeface="Arial"/>
                <a:ea typeface="DejaVu Sans"/>
              </a:rPr>
              <a:t>Nous proposons un dispositif d’hologramme pour smartphone, un goodies original qui permet de démocratiser l’hologramme, en le rendant accessible à tous. Véritable accessoire de poche, il peut accompagner l’utilisateur partout où il va.</a:t>
            </a:r>
            <a:endParaRPr b="0" lang="fr-FR" sz="1500" spc="-1" strike="noStrike">
              <a:solidFill>
                <a:srgbClr val="000000"/>
              </a:solidFill>
              <a:uFill>
                <a:solidFill>
                  <a:srgbClr val="ffffff"/>
                </a:solidFill>
              </a:uFill>
              <a:latin typeface="Arial"/>
            </a:endParaRPr>
          </a:p>
        </p:txBody>
      </p:sp>
      <p:pic>
        <p:nvPicPr>
          <p:cNvPr id="113" name="" descr=""/>
          <p:cNvPicPr/>
          <p:nvPr/>
        </p:nvPicPr>
        <p:blipFill>
          <a:blip r:embed="rId1"/>
          <a:srcRect l="0" t="25903" r="0" b="21283"/>
          <a:stretch/>
        </p:blipFill>
        <p:spPr>
          <a:xfrm>
            <a:off x="12240" y="0"/>
            <a:ext cx="10067040" cy="2989440"/>
          </a:xfrm>
          <a:prstGeom prst="rect">
            <a:avLst/>
          </a:prstGeom>
          <a:ln>
            <a:noFill/>
          </a:ln>
        </p:spPr>
      </p:pic>
      <p:pic>
        <p:nvPicPr>
          <p:cNvPr id="114" name="" descr=""/>
          <p:cNvPicPr/>
          <p:nvPr/>
        </p:nvPicPr>
        <p:blipFill>
          <a:blip r:embed="rId2"/>
          <a:srcRect l="7540" t="20603" r="0" b="11910"/>
          <a:stretch/>
        </p:blipFill>
        <p:spPr>
          <a:xfrm>
            <a:off x="7128000" y="4320000"/>
            <a:ext cx="2807280" cy="1152000"/>
          </a:xfrm>
          <a:prstGeom prst="rect">
            <a:avLst/>
          </a:prstGeom>
          <a:ln>
            <a:noFill/>
          </a:ln>
        </p:spPr>
      </p:pic>
      <p:pic>
        <p:nvPicPr>
          <p:cNvPr id="115" name="" descr=""/>
          <p:cNvPicPr/>
          <p:nvPr/>
        </p:nvPicPr>
        <p:blipFill>
          <a:blip r:embed="rId3"/>
          <a:stretch/>
        </p:blipFill>
        <p:spPr>
          <a:xfrm>
            <a:off x="4752000" y="4752000"/>
            <a:ext cx="578880" cy="343800"/>
          </a:xfrm>
          <a:prstGeom prst="rect">
            <a:avLst/>
          </a:prstGeom>
          <a:ln>
            <a:noFill/>
          </a:ln>
        </p:spPr>
      </p:pic>
      <p:pic>
        <p:nvPicPr>
          <p:cNvPr id="116" name="" descr=""/>
          <p:cNvPicPr/>
          <p:nvPr/>
        </p:nvPicPr>
        <p:blipFill>
          <a:blip r:embed="rId4"/>
          <a:srcRect l="3567" t="17420" r="0" b="0"/>
          <a:stretch/>
        </p:blipFill>
        <p:spPr>
          <a:xfrm>
            <a:off x="288000" y="4330800"/>
            <a:ext cx="2519280" cy="121248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504000" y="225720"/>
            <a:ext cx="9070920" cy="946080"/>
          </a:xfrm>
          <a:prstGeom prst="rect">
            <a:avLst/>
          </a:prstGeom>
          <a:noFill/>
          <a:ln>
            <a:noFill/>
          </a:ln>
        </p:spPr>
        <p:style>
          <a:lnRef idx="0"/>
          <a:fillRef idx="0"/>
          <a:effectRef idx="0"/>
          <a:fontRef idx="minor"/>
        </p:style>
      </p:sp>
      <p:sp>
        <p:nvSpPr>
          <p:cNvPr id="118" name="CustomShape 2"/>
          <p:cNvSpPr/>
          <p:nvPr/>
        </p:nvSpPr>
        <p:spPr>
          <a:xfrm>
            <a:off x="697680" y="283680"/>
            <a:ext cx="8755560" cy="1028880"/>
          </a:xfrm>
          <a:prstGeom prst="rect">
            <a:avLst/>
          </a:prstGeom>
          <a:noFill/>
          <a:ln>
            <a:noFill/>
          </a:ln>
        </p:spPr>
        <p:style>
          <a:lnRef idx="0"/>
          <a:fillRef idx="0"/>
          <a:effectRef idx="0"/>
          <a:fontRef idx="minor"/>
        </p:style>
      </p:sp>
      <p:sp>
        <p:nvSpPr>
          <p:cNvPr id="119" name="CustomShape 3"/>
          <p:cNvSpPr/>
          <p:nvPr/>
        </p:nvSpPr>
        <p:spPr>
          <a:xfrm>
            <a:off x="697680" y="1418400"/>
            <a:ext cx="8755560" cy="3379680"/>
          </a:xfrm>
          <a:prstGeom prst="rect">
            <a:avLst/>
          </a:prstGeom>
          <a:noFill/>
          <a:ln>
            <a:noFill/>
          </a:ln>
        </p:spPr>
        <p:style>
          <a:lnRef idx="0"/>
          <a:fillRef idx="0"/>
          <a:effectRef idx="0"/>
          <a:fontRef idx="minor"/>
        </p:style>
      </p:sp>
      <p:pic>
        <p:nvPicPr>
          <p:cNvPr id="120" name="Picture 2" descr=""/>
          <p:cNvPicPr/>
          <p:nvPr/>
        </p:nvPicPr>
        <p:blipFill>
          <a:blip r:embed="rId1"/>
          <a:srcRect l="0" t="0" r="6319" b="0"/>
          <a:stretch/>
        </p:blipFill>
        <p:spPr>
          <a:xfrm>
            <a:off x="0" y="0"/>
            <a:ext cx="10078920" cy="5645880"/>
          </a:xfrm>
          <a:prstGeom prst="rect">
            <a:avLst/>
          </a:prstGeom>
          <a:ln>
            <a:noFill/>
          </a:ln>
        </p:spPr>
      </p:pic>
      <p:sp>
        <p:nvSpPr>
          <p:cNvPr id="121" name="CustomShape 4"/>
          <p:cNvSpPr/>
          <p:nvPr/>
        </p:nvSpPr>
        <p:spPr>
          <a:xfrm>
            <a:off x="768240" y="2972160"/>
            <a:ext cx="2338920" cy="2100240"/>
          </a:xfrm>
          <a:prstGeom prst="rect">
            <a:avLst/>
          </a:prstGeom>
          <a:solidFill>
            <a:srgbClr val="006699">
              <a:alpha val="52000"/>
            </a:srgbClr>
          </a:solidFill>
          <a:ln>
            <a:noFill/>
          </a:ln>
        </p:spPr>
        <p:style>
          <a:lnRef idx="0"/>
          <a:fillRef idx="0"/>
          <a:effectRef idx="0"/>
          <a:fontRef idx="minor"/>
        </p:style>
        <p:txBody>
          <a:bodyPr lIns="90000" rIns="90000" tIns="45000" bIns="45000" anchor="ctr"/>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1" lang="fr-FR" sz="2400" spc="-1" strike="noStrike">
                <a:solidFill>
                  <a:srgbClr val="d7faf9"/>
                </a:solidFill>
                <a:uFill>
                  <a:solidFill>
                    <a:srgbClr val="ffffff"/>
                  </a:solidFill>
                </a:uFill>
                <a:latin typeface="Arial"/>
                <a:ea typeface="DejaVu Sans"/>
              </a:rPr>
              <a:t>Location</a:t>
            </a:r>
            <a:endParaRPr b="0" lang="fr-FR" sz="2400" spc="-1" strike="noStrike">
              <a:solidFill>
                <a:srgbClr val="000000"/>
              </a:solidFill>
              <a:uFill>
                <a:solidFill>
                  <a:srgbClr val="ffffff"/>
                </a:solidFill>
              </a:uFill>
              <a:latin typeface="Arial"/>
            </a:endParaRPr>
          </a:p>
          <a:p>
            <a:pPr algn="ctr">
              <a:lnSpc>
                <a:spcPct val="100000"/>
              </a:lnSpc>
            </a:pPr>
            <a:r>
              <a:rPr b="1" lang="fr-FR" sz="2400" spc="-1" strike="noStrike">
                <a:solidFill>
                  <a:srgbClr val="d7faf9"/>
                </a:solidFill>
                <a:uFill>
                  <a:solidFill>
                    <a:srgbClr val="ffffff"/>
                  </a:solidFill>
                </a:uFill>
                <a:latin typeface="Arial"/>
                <a:ea typeface="DejaVu Sans"/>
              </a:rPr>
              <a:t>&amp;</a:t>
            </a:r>
            <a:endParaRPr b="0" lang="fr-FR" sz="2400" spc="-1" strike="noStrike">
              <a:solidFill>
                <a:srgbClr val="000000"/>
              </a:solidFill>
              <a:uFill>
                <a:solidFill>
                  <a:srgbClr val="ffffff"/>
                </a:solidFill>
              </a:uFill>
              <a:latin typeface="Arial"/>
            </a:endParaRPr>
          </a:p>
          <a:p>
            <a:pPr algn="ctr">
              <a:lnSpc>
                <a:spcPct val="100000"/>
              </a:lnSpc>
            </a:pPr>
            <a:r>
              <a:rPr b="1" lang="fr-FR" sz="2400" spc="-1" strike="noStrike">
                <a:solidFill>
                  <a:srgbClr val="d7faf9"/>
                </a:solidFill>
                <a:uFill>
                  <a:solidFill>
                    <a:srgbClr val="ffffff"/>
                  </a:solidFill>
                </a:uFill>
                <a:latin typeface="Arial"/>
                <a:ea typeface="DejaVu Sans"/>
              </a:rPr>
              <a:t>Vente</a:t>
            </a:r>
            <a:endParaRPr b="0" lang="fr-FR" sz="2400" spc="-1" strike="noStrike">
              <a:solidFill>
                <a:srgbClr val="000000"/>
              </a:solidFill>
              <a:uFill>
                <a:solidFill>
                  <a:srgbClr val="ffffff"/>
                </a:solidFill>
              </a:uFill>
              <a:latin typeface="Arial"/>
            </a:endParaRPr>
          </a:p>
          <a:p>
            <a:pPr>
              <a:lnSpc>
                <a:spcPct val="100000"/>
              </a:lnSpc>
            </a:pPr>
            <a:br/>
            <a:endParaRPr b="0" lang="fr-FR" sz="2400" spc="-1" strike="noStrike">
              <a:solidFill>
                <a:srgbClr val="000000"/>
              </a:solidFill>
              <a:uFill>
                <a:solidFill>
                  <a:srgbClr val="ffffff"/>
                </a:solidFill>
              </a:uFill>
              <a:latin typeface="Arial"/>
            </a:endParaRPr>
          </a:p>
        </p:txBody>
      </p:sp>
      <p:sp>
        <p:nvSpPr>
          <p:cNvPr id="122" name="CustomShape 5"/>
          <p:cNvSpPr/>
          <p:nvPr/>
        </p:nvSpPr>
        <p:spPr>
          <a:xfrm>
            <a:off x="3600000" y="2971440"/>
            <a:ext cx="2879280" cy="2101680"/>
          </a:xfrm>
          <a:prstGeom prst="rect">
            <a:avLst/>
          </a:prstGeom>
          <a:solidFill>
            <a:srgbClr val="006699">
              <a:alpha val="51000"/>
            </a:srgbClr>
          </a:solidFill>
          <a:ln>
            <a:noFill/>
          </a:ln>
        </p:spPr>
        <p:style>
          <a:lnRef idx="0"/>
          <a:fillRef idx="0"/>
          <a:effectRef idx="0"/>
          <a:fontRef idx="minor"/>
        </p:style>
        <p:txBody>
          <a:bodyPr lIns="90000" rIns="90000" tIns="45000" bIns="45000" anchor="ctr"/>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1" lang="fr-FR" sz="2400" spc="-1" strike="noStrike">
                <a:solidFill>
                  <a:srgbClr val="cefcff"/>
                </a:solidFill>
                <a:uFill>
                  <a:solidFill>
                    <a:srgbClr val="ffffff"/>
                  </a:solidFill>
                </a:uFill>
                <a:latin typeface="Arial"/>
                <a:ea typeface="DejaVu Sans"/>
              </a:rPr>
              <a:t>Accompagnement</a:t>
            </a:r>
            <a:endParaRPr b="0" lang="fr-FR" sz="2400" spc="-1" strike="noStrike">
              <a:solidFill>
                <a:srgbClr val="000000"/>
              </a:solidFill>
              <a:uFill>
                <a:solidFill>
                  <a:srgbClr val="ffffff"/>
                </a:solidFill>
              </a:uFill>
              <a:latin typeface="Arial"/>
            </a:endParaRPr>
          </a:p>
          <a:p>
            <a:pPr algn="ctr">
              <a:lnSpc>
                <a:spcPct val="100000"/>
              </a:lnSpc>
            </a:pPr>
            <a:r>
              <a:rPr b="1" lang="fr-FR" sz="2400" spc="-1" strike="noStrike">
                <a:solidFill>
                  <a:srgbClr val="cefcff"/>
                </a:solidFill>
                <a:uFill>
                  <a:solidFill>
                    <a:srgbClr val="ffffff"/>
                  </a:solidFill>
                </a:uFill>
                <a:latin typeface="Arial"/>
                <a:ea typeface="DejaVu Sans"/>
              </a:rPr>
              <a:t>à</a:t>
            </a:r>
            <a:endParaRPr b="0" lang="fr-FR" sz="2400" spc="-1" strike="noStrike">
              <a:solidFill>
                <a:srgbClr val="000000"/>
              </a:solidFill>
              <a:uFill>
                <a:solidFill>
                  <a:srgbClr val="ffffff"/>
                </a:solidFill>
              </a:uFill>
              <a:latin typeface="Arial"/>
            </a:endParaRPr>
          </a:p>
          <a:p>
            <a:pPr algn="ctr">
              <a:lnSpc>
                <a:spcPct val="100000"/>
              </a:lnSpc>
            </a:pPr>
            <a:r>
              <a:rPr b="1" lang="fr-FR" sz="2400" spc="-1" strike="noStrike">
                <a:solidFill>
                  <a:srgbClr val="cefcff"/>
                </a:solidFill>
                <a:uFill>
                  <a:solidFill>
                    <a:srgbClr val="ffffff"/>
                  </a:solidFill>
                </a:uFill>
                <a:latin typeface="Arial"/>
                <a:ea typeface="DejaVu Sans"/>
              </a:rPr>
              <a:t>L’innovation</a:t>
            </a:r>
            <a:endParaRPr b="0" lang="fr-FR" sz="2400" spc="-1" strike="noStrike">
              <a:solidFill>
                <a:srgbClr val="000000"/>
              </a:solidFill>
              <a:uFill>
                <a:solidFill>
                  <a:srgbClr val="ffffff"/>
                </a:solidFill>
              </a:uFill>
              <a:latin typeface="Arial"/>
            </a:endParaRPr>
          </a:p>
          <a:p>
            <a:pPr>
              <a:lnSpc>
                <a:spcPct val="100000"/>
              </a:lnSpc>
            </a:pPr>
            <a:br/>
            <a:endParaRPr b="0" lang="fr-FR" sz="2400" spc="-1" strike="noStrike">
              <a:solidFill>
                <a:srgbClr val="000000"/>
              </a:solidFill>
              <a:uFill>
                <a:solidFill>
                  <a:srgbClr val="ffffff"/>
                </a:solidFill>
              </a:uFill>
              <a:latin typeface="Arial"/>
            </a:endParaRPr>
          </a:p>
        </p:txBody>
      </p:sp>
      <p:sp>
        <p:nvSpPr>
          <p:cNvPr id="123" name="CustomShape 6"/>
          <p:cNvSpPr/>
          <p:nvPr/>
        </p:nvSpPr>
        <p:spPr>
          <a:xfrm>
            <a:off x="6912000" y="3174120"/>
            <a:ext cx="2735280" cy="1827360"/>
          </a:xfrm>
          <a:prstGeom prst="rect">
            <a:avLst/>
          </a:prstGeom>
          <a:solidFill>
            <a:srgbClr val="006699">
              <a:alpha val="51000"/>
            </a:srgbClr>
          </a:solidFill>
          <a:ln>
            <a:noFill/>
          </a:ln>
        </p:spPr>
        <p:style>
          <a:lnRef idx="0"/>
          <a:fillRef idx="0"/>
          <a:effectRef idx="0"/>
          <a:fontRef idx="minor"/>
        </p:style>
        <p:txBody>
          <a:bodyPr lIns="90000" rIns="90000" tIns="45000" bIns="45000" anchor="ctr"/>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1" lang="fr-FR" sz="2400" spc="-1" strike="noStrike">
                <a:solidFill>
                  <a:srgbClr val="d0fbff"/>
                </a:solidFill>
                <a:uFill>
                  <a:solidFill>
                    <a:srgbClr val="ffffff"/>
                  </a:solidFill>
                </a:uFill>
                <a:latin typeface="Arial"/>
                <a:ea typeface="DejaVu Sans"/>
              </a:rPr>
              <a:t>Design </a:t>
            </a:r>
            <a:endParaRPr b="0" lang="fr-FR" sz="2400" spc="-1" strike="noStrike">
              <a:solidFill>
                <a:srgbClr val="000000"/>
              </a:solidFill>
              <a:uFill>
                <a:solidFill>
                  <a:srgbClr val="ffffff"/>
                </a:solidFill>
              </a:uFill>
              <a:latin typeface="Arial"/>
            </a:endParaRPr>
          </a:p>
          <a:p>
            <a:pPr algn="ctr">
              <a:lnSpc>
                <a:spcPct val="100000"/>
              </a:lnSpc>
            </a:pPr>
            <a:r>
              <a:rPr b="1" lang="fr-FR" sz="2400" spc="-1" strike="noStrike">
                <a:solidFill>
                  <a:srgbClr val="d0fbff"/>
                </a:solidFill>
                <a:uFill>
                  <a:solidFill>
                    <a:srgbClr val="ffffff"/>
                  </a:solidFill>
                </a:uFill>
                <a:latin typeface="Arial"/>
                <a:ea typeface="DejaVu Sans"/>
              </a:rPr>
              <a:t>sur-mesure</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124" name="" descr=""/>
          <p:cNvPicPr/>
          <p:nvPr/>
        </p:nvPicPr>
        <p:blipFill>
          <a:blip r:embed="rId2"/>
          <a:stretch/>
        </p:blipFill>
        <p:spPr>
          <a:xfrm>
            <a:off x="1728000" y="700200"/>
            <a:ext cx="6551280" cy="12430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504000" y="421200"/>
            <a:ext cx="9070920" cy="946080"/>
          </a:xfrm>
          <a:prstGeom prst="rect">
            <a:avLst/>
          </a:prstGeom>
          <a:noFill/>
          <a:ln>
            <a:noFill/>
          </a:ln>
        </p:spPr>
        <p:style>
          <a:lnRef idx="0"/>
          <a:fillRef idx="0"/>
          <a:effectRef idx="0"/>
          <a:fontRef idx="minor"/>
        </p:style>
        <p:txBody>
          <a:bodyPr lIns="0" rIns="0" tIns="0" bIns="0" anchor="ctr"/>
          <a:p>
            <a:r>
              <a:rPr b="1" lang="fr-FR" sz="3300" spc="-1" strike="noStrike">
                <a:solidFill>
                  <a:srgbClr val="66ccff"/>
                </a:solidFill>
                <a:uFill>
                  <a:solidFill>
                    <a:srgbClr val="ffffff"/>
                  </a:solidFill>
                </a:uFill>
                <a:latin typeface="Arial"/>
                <a:ea typeface="DejaVu Sans"/>
              </a:rPr>
              <a:t>Un constat</a:t>
            </a:r>
            <a:endParaRPr b="0" lang="fr-FR" sz="3300" spc="-1" strike="noStrike">
              <a:solidFill>
                <a:srgbClr val="000000"/>
              </a:solidFill>
              <a:uFill>
                <a:solidFill>
                  <a:srgbClr val="ffffff"/>
                </a:solidFill>
              </a:uFill>
              <a:latin typeface="Arial"/>
            </a:endParaRPr>
          </a:p>
        </p:txBody>
      </p:sp>
      <p:sp>
        <p:nvSpPr>
          <p:cNvPr id="126" name="CustomShape 2"/>
          <p:cNvSpPr/>
          <p:nvPr/>
        </p:nvSpPr>
        <p:spPr>
          <a:xfrm>
            <a:off x="504000" y="1656000"/>
            <a:ext cx="9070920" cy="32875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063"/>
              </a:spcBef>
              <a:buClr>
                <a:srgbClr val="000000"/>
              </a:buClr>
              <a:buSzPct val="45000"/>
              <a:buFont typeface="Wingdings" charset="2"/>
              <a:buChar char=""/>
            </a:pPr>
            <a:r>
              <a:rPr b="0" lang="fr-FR" sz="1500" spc="-1" strike="noStrike">
                <a:solidFill>
                  <a:srgbClr val="000000"/>
                </a:solidFill>
                <a:uFill>
                  <a:solidFill>
                    <a:srgbClr val="ffffff"/>
                  </a:solidFill>
                </a:uFill>
                <a:latin typeface="Arial"/>
                <a:ea typeface="DejaVu Sans"/>
              </a:rPr>
              <a:t>Les professionnels de la muséographie se demandent aujourd'hui comment redynamiser les lieux culturels. Ces espaces à vocation d'enseignement perdent de l'intérêt aux yeux des visiteurs aux fil des années. Les jeunes n'entrent presque plus dans les musées. Les oeuvres présentées sont pourtant aussi riches et variées qu'auparavant. Alors pourquoi cette baisse de fréquentation ?</a:t>
            </a:r>
            <a:endParaRPr b="0" lang="fr-FR" sz="1500" spc="-1" strike="noStrike">
              <a:solidFill>
                <a:srgbClr val="000000"/>
              </a:solidFill>
              <a:uFill>
                <a:solidFill>
                  <a:srgbClr val="ffffff"/>
                </a:solidFill>
              </a:uFill>
              <a:latin typeface="Arial"/>
            </a:endParaRPr>
          </a:p>
          <a:p>
            <a:pPr>
              <a:lnSpc>
                <a:spcPct val="100000"/>
              </a:lnSpc>
              <a:spcBef>
                <a:spcPts val="1063"/>
              </a:spcBef>
            </a:pPr>
            <a:endParaRPr b="0" lang="fr-FR" sz="1500" spc="-1" strike="noStrike">
              <a:solidFill>
                <a:srgbClr val="000000"/>
              </a:solidFill>
              <a:uFill>
                <a:solidFill>
                  <a:srgbClr val="ffffff"/>
                </a:solidFill>
              </a:uFill>
              <a:latin typeface="Arial"/>
            </a:endParaRPr>
          </a:p>
          <a:p>
            <a:pPr>
              <a:lnSpc>
                <a:spcPct val="100000"/>
              </a:lnSpc>
              <a:spcBef>
                <a:spcPts val="1063"/>
              </a:spcBef>
            </a:pPr>
            <a:endParaRPr b="0" lang="fr-FR" sz="1500" spc="-1" strike="noStrike">
              <a:solidFill>
                <a:srgbClr val="000000"/>
              </a:solidFill>
              <a:uFill>
                <a:solidFill>
                  <a:srgbClr val="ffffff"/>
                </a:solidFill>
              </a:uFill>
              <a:latin typeface="Arial"/>
            </a:endParaRPr>
          </a:p>
          <a:p>
            <a:pPr marL="432000" indent="-323280">
              <a:lnSpc>
                <a:spcPct val="100000"/>
              </a:lnSpc>
              <a:spcBef>
                <a:spcPts val="1063"/>
              </a:spcBef>
              <a:buClr>
                <a:srgbClr val="000000"/>
              </a:buClr>
              <a:buSzPct val="45000"/>
              <a:buFont typeface="Wingdings" charset="2"/>
              <a:buChar char=""/>
            </a:pPr>
            <a:r>
              <a:rPr b="0" lang="fr-FR" sz="1500" spc="-1" strike="noStrike">
                <a:solidFill>
                  <a:srgbClr val="000000"/>
                </a:solidFill>
                <a:uFill>
                  <a:solidFill>
                    <a:srgbClr val="ffffff"/>
                  </a:solidFill>
                </a:uFill>
                <a:latin typeface="Arial"/>
                <a:ea typeface="DejaVu Sans"/>
              </a:rPr>
              <a:t>Nous observons principalement un manque d'expériences ludiques dans les musées. Dans leur parcours, les visiteurs veulent interagir avec les oeuvres, les percevoir d'une façon innovante et être surpris dans leur découverte.</a:t>
            </a:r>
            <a:endParaRPr b="0" lang="fr-FR" sz="1500" spc="-1" strike="noStrike">
              <a:solidFill>
                <a:srgbClr val="000000"/>
              </a:solidFill>
              <a:uFill>
                <a:solidFill>
                  <a:srgbClr val="ffffff"/>
                </a:solidFill>
              </a:uFill>
              <a:latin typeface="Arial"/>
            </a:endParaRPr>
          </a:p>
        </p:txBody>
      </p:sp>
      <p:sp>
        <p:nvSpPr>
          <p:cNvPr id="127" name="Line 3"/>
          <p:cNvSpPr/>
          <p:nvPr/>
        </p:nvSpPr>
        <p:spPr>
          <a:xfrm>
            <a:off x="3600000" y="3024000"/>
            <a:ext cx="2664000" cy="360"/>
          </a:xfrm>
          <a:prstGeom prst="line">
            <a:avLst/>
          </a:prstGeom>
          <a:ln>
            <a:solidFill>
              <a:srgbClr val="000000"/>
            </a:solidFill>
          </a:ln>
        </p:spPr>
        <p:style>
          <a:lnRef idx="0"/>
          <a:fillRef idx="0"/>
          <a:effectRef idx="0"/>
          <a:fontRef idx="minor"/>
        </p:style>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915</TotalTime>
  <Application>LibreOffice/5.2.7.2$Linux_X86_64 LibreOffice_project/20m0$Build-2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2017-06-22T14:00:12Z</dcterms:created>
  <dc:creator/>
  <dc:description/>
  <dc:language>fr-FR</dc:language>
  <cp:lastModifiedBy/>
  <dcterms:modified xsi:type="dcterms:W3CDTF">2017-06-23T09:05:39Z</dcterms:modified>
  <cp:revision>15</cp:revision>
  <dc:subject/>
  <dc:title/>
</cp:coreProperties>
</file>